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11" r:id="rId8"/>
    <p:sldMasterId id="2147484245" r:id="rId9"/>
    <p:sldMasterId id="2147484273" r:id="rId10"/>
  </p:sldMasterIdLst>
  <p:notesMasterIdLst>
    <p:notesMasterId r:id="rId56"/>
  </p:notesMasterIdLst>
  <p:handoutMasterIdLst>
    <p:handoutMasterId r:id="rId57"/>
  </p:handoutMasterIdLst>
  <p:sldIdLst>
    <p:sldId id="327" r:id="rId11"/>
    <p:sldId id="331" r:id="rId12"/>
    <p:sldId id="362" r:id="rId13"/>
    <p:sldId id="363" r:id="rId14"/>
    <p:sldId id="332" r:id="rId15"/>
    <p:sldId id="294" r:id="rId16"/>
    <p:sldId id="295" r:id="rId17"/>
    <p:sldId id="326" r:id="rId18"/>
    <p:sldId id="333" r:id="rId19"/>
    <p:sldId id="334" r:id="rId20"/>
    <p:sldId id="299" r:id="rId21"/>
    <p:sldId id="349" r:id="rId22"/>
    <p:sldId id="301" r:id="rId23"/>
    <p:sldId id="302" r:id="rId24"/>
    <p:sldId id="303" r:id="rId25"/>
    <p:sldId id="304" r:id="rId26"/>
    <p:sldId id="305" r:id="rId27"/>
    <p:sldId id="306" r:id="rId28"/>
    <p:sldId id="307" r:id="rId29"/>
    <p:sldId id="348" r:id="rId30"/>
    <p:sldId id="343" r:id="rId31"/>
    <p:sldId id="344" r:id="rId32"/>
    <p:sldId id="345" r:id="rId33"/>
    <p:sldId id="312" r:id="rId34"/>
    <p:sldId id="313" r:id="rId35"/>
    <p:sldId id="351" r:id="rId36"/>
    <p:sldId id="347" r:id="rId37"/>
    <p:sldId id="368" r:id="rId38"/>
    <p:sldId id="261" r:id="rId39"/>
    <p:sldId id="369" r:id="rId40"/>
    <p:sldId id="263" r:id="rId41"/>
    <p:sldId id="370" r:id="rId42"/>
    <p:sldId id="265" r:id="rId43"/>
    <p:sldId id="371" r:id="rId44"/>
    <p:sldId id="372" r:id="rId45"/>
    <p:sldId id="335" r:id="rId46"/>
    <p:sldId id="338" r:id="rId47"/>
    <p:sldId id="281" r:id="rId48"/>
    <p:sldId id="282" r:id="rId49"/>
    <p:sldId id="340" r:id="rId50"/>
    <p:sldId id="285" r:id="rId51"/>
    <p:sldId id="367" r:id="rId52"/>
    <p:sldId id="365" r:id="rId53"/>
    <p:sldId id="366" r:id="rId54"/>
    <p:sldId id="341" r:id="rId55"/>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A0A0A0"/>
    <a:srgbClr val="68217A"/>
    <a:srgbClr val="EB3C00"/>
    <a:srgbClr val="0072C6"/>
    <a:srgbClr val="2D82FF"/>
    <a:srgbClr val="0088EE"/>
    <a:srgbClr val="0042AC"/>
    <a:srgbClr val="96969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75047" autoAdjust="0"/>
  </p:normalViewPr>
  <p:slideViewPr>
    <p:cSldViewPr snapToGrid="0">
      <p:cViewPr varScale="1">
        <p:scale>
          <a:sx n="71" d="100"/>
          <a:sy n="71" d="100"/>
        </p:scale>
        <p:origin x="692" y="40"/>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73" d="100"/>
          <a:sy n="73" d="100"/>
        </p:scale>
        <p:origin x="2000"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10/5/2015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10/5/2015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an app is installed, SharePoint</a:t>
            </a:r>
            <a:r>
              <a:rPr lang="en-US" baseline="0" dirty="0" smtClean="0"/>
              <a:t> creates a special SharePoint site (</a:t>
            </a:r>
            <a:r>
              <a:rPr lang="en-US" baseline="0" dirty="0" err="1" smtClean="0"/>
              <a:t>SPWeb</a:t>
            </a:r>
            <a:r>
              <a:rPr lang="en-US" baseline="0" dirty="0" smtClean="0"/>
              <a:t>) for the app. This site, called an </a:t>
            </a:r>
            <a:r>
              <a:rPr lang="en-US" baseline="0" dirty="0" err="1" smtClean="0"/>
              <a:t>AppWeb</a:t>
            </a:r>
            <a:r>
              <a:rPr lang="en-US" baseline="0" dirty="0" smtClean="0"/>
              <a:t>, is given it’s own top-level URL that is different from the hosting site. This unique URL enforces two things:</a:t>
            </a:r>
          </a:p>
          <a:p>
            <a:endParaRPr lang="en-US" baseline="0" dirty="0" smtClean="0"/>
          </a:p>
          <a:p>
            <a:r>
              <a:rPr lang="en-US" baseline="0" dirty="0" smtClean="0"/>
              <a:t>Blocking cross site scripting (XSS) – because the hosting site &amp; the </a:t>
            </a:r>
            <a:r>
              <a:rPr lang="en-US" baseline="0" dirty="0" err="1" smtClean="0"/>
              <a:t>AppWeb</a:t>
            </a:r>
            <a:r>
              <a:rPr lang="en-US" baseline="0" dirty="0" smtClean="0"/>
              <a:t> are in different domains, browsers will block any script that tries to access resources in different domains.</a:t>
            </a:r>
          </a:p>
          <a:p>
            <a:endParaRPr lang="en-US" baseline="0" dirty="0" smtClean="0"/>
          </a:p>
          <a:p>
            <a:r>
              <a:rPr lang="en-US" baseline="0" dirty="0" smtClean="0"/>
              <a:t>Enforcing App Permissions – apps will only be allowed to access SharePoint sites if they have been granted access to do so and when they do, they can access it using the CSOM or OData APIs.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17</a:t>
            </a:fld>
            <a:endParaRPr lang="en-US"/>
          </a:p>
        </p:txBody>
      </p:sp>
    </p:spTree>
    <p:extLst>
      <p:ext uri="{BB962C8B-B14F-4D97-AF65-F5344CB8AC3E}">
        <p14:creationId xmlns:p14="http://schemas.microsoft.com/office/powerpoint/2010/main" val="26672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an</a:t>
            </a:r>
            <a:r>
              <a:rPr lang="en-US" baseline="0" dirty="0" smtClean="0"/>
              <a:t> app installed in the </a:t>
            </a:r>
            <a:r>
              <a:rPr lang="en-US" baseline="0" dirty="0" err="1" smtClean="0"/>
              <a:t>SPWeb</a:t>
            </a:r>
            <a:r>
              <a:rPr lang="en-US" baseline="0" dirty="0" smtClean="0"/>
              <a:t> </a:t>
            </a:r>
            <a:r>
              <a:rPr lang="en-US" b="1" baseline="0" dirty="0" smtClean="0"/>
              <a:t>http://intranet.contoso.com</a:t>
            </a:r>
          </a:p>
          <a:p>
            <a:pPr marL="171450" indent="-171450" algn="l">
              <a:buFont typeface="Arial" pitchFamily="34" charset="0"/>
              <a:buChar char="•"/>
            </a:pPr>
            <a:r>
              <a:rPr lang="en-US" baseline="0" dirty="0" smtClean="0"/>
              <a:t>The app URL will be (for example): </a:t>
            </a:r>
            <a:r>
              <a:rPr lang="en-US" b="1" baseline="0" dirty="0" smtClean="0"/>
              <a:t>http://app-bf473b5225nn0f.apps.contoso.com/SharePointAppTitle</a:t>
            </a:r>
          </a:p>
          <a:p>
            <a:pPr marL="171450" indent="-171450" algn="l">
              <a:buFont typeface="Arial" pitchFamily="34" charset="0"/>
              <a:buChar char="•"/>
            </a:pPr>
            <a:endParaRPr lang="en-US" b="1" baseline="0" dirty="0" smtClean="0"/>
          </a:p>
          <a:p>
            <a:pPr marL="0" indent="0" algn="l">
              <a:buFont typeface="Arial" pitchFamily="34" charset="0"/>
              <a:buNone/>
            </a:pPr>
            <a:r>
              <a:rPr lang="en-US" b="0" baseline="0" dirty="0" smtClean="0"/>
              <a:t>Dissecting the App URL (use </a:t>
            </a:r>
            <a:r>
              <a:rPr lang="en-US" b="1" baseline="0" dirty="0" smtClean="0"/>
              <a:t>http://fabrikam-APPUID.SharePoint.com/APPNAME</a:t>
            </a:r>
            <a:r>
              <a:rPr lang="en-US" b="0" baseline="0" dirty="0" smtClean="0"/>
              <a:t> in the following explanation):</a:t>
            </a:r>
          </a:p>
          <a:p>
            <a:pPr marL="171450" indent="-171450" algn="l">
              <a:buFont typeface="Arial" pitchFamily="34" charset="0"/>
              <a:buChar char="•"/>
            </a:pPr>
            <a:r>
              <a:rPr lang="en-US" b="1" baseline="0" dirty="0" smtClean="0"/>
              <a:t>APPUID:</a:t>
            </a:r>
            <a:r>
              <a:rPr lang="en-US" b="0" baseline="0" dirty="0" smtClean="0"/>
              <a:t> A unique 14 character identifier that is given to each app installation in that particular customer / tenancy. This makes the domain unique for each app.</a:t>
            </a:r>
          </a:p>
          <a:p>
            <a:pPr marL="171450" indent="-171450" algn="l">
              <a:buFont typeface="Arial" pitchFamily="34" charset="0"/>
              <a:buChar char="•"/>
            </a:pPr>
            <a:r>
              <a:rPr lang="en-US" b="1" baseline="0" dirty="0" smtClean="0"/>
              <a:t>APPNAME:</a:t>
            </a:r>
            <a:r>
              <a:rPr lang="en-US" b="0" baseline="0" dirty="0" smtClean="0"/>
              <a:t> The name of the </a:t>
            </a:r>
            <a:r>
              <a:rPr lang="en-US" b="0" baseline="0" dirty="0" err="1" smtClean="0"/>
              <a:t>SPWeb</a:t>
            </a:r>
            <a:r>
              <a:rPr lang="en-US" b="0" baseline="0" dirty="0" smtClean="0"/>
              <a:t> folder under which the app is installed. Currently this is a GUID and is automatically generated.</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On-Premises Deployment:</a:t>
            </a:r>
          </a:p>
          <a:p>
            <a:pPr marL="171450" indent="-171450" algn="l">
              <a:buFont typeface="Arial" pitchFamily="34" charset="0"/>
              <a:buChar char="•"/>
            </a:pPr>
            <a:r>
              <a:rPr lang="en-US" b="0" baseline="0" dirty="0" smtClean="0"/>
              <a:t>In the case of an on-premise deployment, everything in the domain </a:t>
            </a:r>
            <a:r>
              <a:rPr lang="en-US" b="0" i="1" baseline="0" dirty="0" smtClean="0"/>
              <a:t>except </a:t>
            </a:r>
            <a:r>
              <a:rPr lang="en-US" b="1" baseline="0" dirty="0" smtClean="0"/>
              <a:t>APPUID</a:t>
            </a:r>
            <a:r>
              <a:rPr lang="en-US" b="0" baseline="0" dirty="0" smtClean="0"/>
              <a:t> is configurable by the administrator; administrators can specify </a:t>
            </a:r>
            <a:r>
              <a:rPr lang="en-US" b="1" i="1" baseline="0" dirty="0" smtClean="0"/>
              <a:t>tenant  </a:t>
            </a:r>
            <a:r>
              <a:rPr lang="en-US" b="0" baseline="0" dirty="0" smtClean="0"/>
              <a:t>&amp; </a:t>
            </a:r>
            <a:r>
              <a:rPr lang="en-US" b="1" i="1" baseline="0" dirty="0" smtClean="0"/>
              <a:t>domain.com </a:t>
            </a:r>
            <a:r>
              <a:rPr lang="en-US" b="0" baseline="0" dirty="0" smtClean="0"/>
              <a:t>in the above scenario. This is set once while preparing the farm to support apps.</a:t>
            </a:r>
          </a:p>
          <a:p>
            <a:pPr marL="171450" indent="-171450" algn="l">
              <a:buFont typeface="Arial" pitchFamily="34" charset="0"/>
              <a:buChar char="•"/>
            </a:pPr>
            <a:r>
              <a:rPr lang="en-US" b="0" baseline="0" dirty="0" smtClean="0"/>
              <a:t>Developers have control over the </a:t>
            </a:r>
            <a:r>
              <a:rPr lang="en-US" b="1" baseline="0" dirty="0" smtClean="0"/>
              <a:t>APPNAME </a:t>
            </a:r>
            <a:r>
              <a:rPr lang="en-US" b="0" baseline="0" dirty="0" smtClean="0"/>
              <a:t>within the </a:t>
            </a:r>
            <a:r>
              <a:rPr lang="en-US" b="0" baseline="0" dirty="0" err="1" smtClean="0"/>
              <a:t>AppManifest</a:t>
            </a:r>
            <a:r>
              <a:rPr lang="en-US" b="0" baseline="0" dirty="0" smtClean="0"/>
              <a:t> file of the app package.</a:t>
            </a:r>
          </a:p>
          <a:p>
            <a:pPr marL="171450" indent="-171450" algn="l">
              <a:buFont typeface="Arial" pitchFamily="34" charset="0"/>
              <a:buChar char="•"/>
            </a:pPr>
            <a:r>
              <a:rPr lang="en-US" b="0" baseline="0" dirty="0" smtClean="0"/>
              <a:t>Apps should be used with SSL when deployed to production. </a:t>
            </a:r>
          </a:p>
          <a:p>
            <a:pPr marL="171450" indent="-171450" algn="l">
              <a:buFont typeface="Arial" pitchFamily="34" charset="0"/>
              <a:buChar char="•"/>
            </a:pPr>
            <a:endParaRPr lang="en-US" b="0" baseline="0" dirty="0" smtClean="0"/>
          </a:p>
          <a:p>
            <a:pPr marL="0" indent="0" algn="l">
              <a:buFont typeface="Arial" pitchFamily="34" charset="0"/>
              <a:buNone/>
            </a:pPr>
            <a:r>
              <a:rPr lang="en-US" b="1" baseline="0" dirty="0" smtClean="0"/>
              <a:t>Hosted / Office 365 Deployment:</a:t>
            </a:r>
          </a:p>
          <a:p>
            <a:pPr marL="171450" indent="-171450" algn="l">
              <a:buFont typeface="Arial" pitchFamily="34" charset="0"/>
              <a:buChar char="•"/>
            </a:pPr>
            <a:r>
              <a:rPr lang="en-US" b="0" baseline="0" dirty="0" smtClean="0"/>
              <a:t>In the case of a hosted deployment, the customer name (or tenant name) is determined when they create their account with Office 365 and it is not changed after that. The root domain (</a:t>
            </a:r>
            <a:r>
              <a:rPr lang="en-US" b="0" i="1" baseline="0" dirty="0" smtClean="0"/>
              <a:t>domain.com in the above scenario</a:t>
            </a:r>
            <a:r>
              <a:rPr lang="en-US" b="0" baseline="0" dirty="0" smtClean="0"/>
              <a:t>) is always SharePoint.com.</a:t>
            </a:r>
          </a:p>
          <a:p>
            <a:pPr marL="171450" indent="-171450" algn="l">
              <a:buFont typeface="Arial" pitchFamily="34" charset="0"/>
              <a:buChar char="•"/>
            </a:pP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18</a:t>
            </a:fld>
            <a:endParaRPr lang="en-US"/>
          </a:p>
        </p:txBody>
      </p:sp>
    </p:spTree>
    <p:extLst>
      <p:ext uri="{BB962C8B-B14F-4D97-AF65-F5344CB8AC3E}">
        <p14:creationId xmlns:p14="http://schemas.microsoft.com/office/powerpoint/2010/main" val="3265716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19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4217189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10/5/2015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26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consideration</a:t>
            </a:r>
            <a:r>
              <a:rPr lang="en-US" baseline="0" dirty="0" smtClean="0"/>
              <a:t> when building apps involves the scope of the app. Will the app be scoped to a SharePoint site (or a web) as a document library is, or will it be tenant scoped. Tenant scoped means that the app may contain data for multiple tenants (customers) and partition each experience per customer.</a:t>
            </a:r>
          </a:p>
          <a:p>
            <a:endParaRPr lang="en-US" baseline="0" dirty="0" smtClean="0"/>
          </a:p>
          <a:p>
            <a:r>
              <a:rPr lang="en-US" baseline="0" dirty="0" smtClean="0"/>
              <a:t>Tenant scoped apps can not reside in SharePoint… these types of apps can only be implemented as cloud apps.</a:t>
            </a:r>
            <a:endParaRPr lang="en-US" dirty="0"/>
          </a:p>
        </p:txBody>
      </p:sp>
    </p:spTree>
    <p:extLst>
      <p:ext uri="{BB962C8B-B14F-4D97-AF65-F5344CB8AC3E}">
        <p14:creationId xmlns:p14="http://schemas.microsoft.com/office/powerpoint/2010/main" val="1335909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789375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EAA10789-70E3-4245-A64F-1B201C9ACE30}" type="slidenum">
              <a:rPr lang="en-US" smtClean="0"/>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20488A</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rgbClr val="336699"/>
                </a:solidFill>
                <a:latin typeface="Arial"/>
              </a:rPr>
              <a:t>08: Introducing Apps for SharePoint</a:t>
            </a:r>
            <a:endParaRPr lang="en-US" sz="1200" b="1" dirty="0">
              <a:solidFill>
                <a:srgbClr val="336699"/>
              </a:solidFill>
              <a:latin typeface="Arial"/>
            </a:endParaRPr>
          </a:p>
        </p:txBody>
      </p:sp>
    </p:spTree>
    <p:extLst>
      <p:ext uri="{BB962C8B-B14F-4D97-AF65-F5344CB8AC3E}">
        <p14:creationId xmlns:p14="http://schemas.microsoft.com/office/powerpoint/2010/main" val="394015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9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t>10/5/2015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48785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t>10/5/2015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1100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91110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10/5/2015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91052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SPC2012 - Developer</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E92F52-F2C6-4745-BBDE-E5EE0DA70D4E}" type="datetime1">
              <a:rPr lang="en-US" smtClean="0"/>
              <a:t>10/5/2015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63820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C13BCB-57C4-454F-8C02-26BDCE1A7007}"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67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20925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App Model.</a:t>
            </a:r>
          </a:p>
          <a:p>
            <a:endParaRPr lang="en-US" baseline="0" dirty="0" smtClean="0"/>
          </a:p>
          <a:p>
            <a:r>
              <a:rPr lang="en-US" baseline="0" dirty="0" smtClean="0"/>
              <a:t>In this new model apps do not necessary live within SharePoint. Instead the app’s business logic executes within the context of the client (browser) or externally from SharePoint. This external option could be another non-SharePoint Web server or a cloud server. Apps are also more secure in that when they need to access SharePoint resources such as lists and libraries they must be explicitly granted permissions to do so. This is implemented using OAuth. When an app is created, the developer specifies which permission the app needs in order to function. When the app is installed, the user installing the app is prompted to accept the permission requests the app needs (if they deny the permissions, the app is not installed). Once granted permissions, the apps can then talk to SharePoint using the Client Side Object Model (CSOM) or using some of the new OData services in SharePoint.</a:t>
            </a:r>
          </a:p>
          <a:p>
            <a:endParaRPr lang="en-US" baseline="0" dirty="0" smtClean="0"/>
          </a:p>
          <a:p>
            <a:r>
              <a:rPr lang="en-US" baseline="0" dirty="0" smtClean="0"/>
              <a:t>Developers can build apps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app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apps.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Apps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apps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10/5/2015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SharePoint and add an add-in</a:t>
            </a:r>
            <a:r>
              <a:rPr lang="en-US" baseline="0" dirty="0" smtClean="0"/>
              <a:t> from the Office Store (ex: Weather Widget, Tiny Links, </a:t>
            </a:r>
            <a:r>
              <a:rPr lang="en-US" baseline="0" dirty="0" err="1" smtClean="0"/>
              <a:t>etc</a:t>
            </a:r>
            <a:r>
              <a:rPr lang="en-US" baseline="0" dirty="0" smtClean="0"/>
              <a:t>)</a:t>
            </a:r>
            <a:endParaRPr lang="en-US" dirty="0"/>
          </a:p>
        </p:txBody>
      </p:sp>
      <p:sp>
        <p:nvSpPr>
          <p:cNvPr id="4" name="Date Placeholder 3"/>
          <p:cNvSpPr>
            <a:spLocks noGrp="1"/>
          </p:cNvSpPr>
          <p:nvPr>
            <p:ph type="dt" idx="10"/>
          </p:nvPr>
        </p:nvSpPr>
        <p:spPr/>
        <p:txBody>
          <a:bodyPr/>
          <a:lstStyle/>
          <a:p>
            <a:fld id="{DE273E16-81FF-48D2-9783-121EF39A49B7}" type="datetime1">
              <a:rPr lang="en-US" smtClean="0"/>
              <a:t>10/5/2015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634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The client-side pattern typically</a:t>
            </a:r>
            <a:r>
              <a:rPr lang="en-US" baseline="0" dirty="0" smtClean="0"/>
              <a:t> involves adding HTML pages, CSS files and JavaScript files to the app web. This makes it possible to </a:t>
            </a:r>
            <a:r>
              <a:rPr lang="en-US" dirty="0" smtClean="0"/>
              <a:t>add client-side code behind the pages of your app. You can also add quite a few other elements to the app web as well. Here is a short list of what you can add.</a:t>
            </a:r>
          </a:p>
          <a:p>
            <a:pPr marL="171450" indent="-171450">
              <a:buFont typeface="Arial" pitchFamily="34" charset="0"/>
              <a:buChar char="•"/>
            </a:pPr>
            <a:r>
              <a:rPr lang="en-US" dirty="0" smtClean="0"/>
              <a:t>Site columns</a:t>
            </a:r>
          </a:p>
          <a:p>
            <a:pPr marL="171450" indent="-171450">
              <a:buFont typeface="Arial" pitchFamily="34" charset="0"/>
              <a:buChar char="•"/>
            </a:pPr>
            <a:r>
              <a:rPr lang="en-US" dirty="0" smtClean="0"/>
              <a:t>Content types</a:t>
            </a:r>
          </a:p>
          <a:p>
            <a:pPr marL="171450" indent="-171450">
              <a:buFont typeface="Arial" pitchFamily="34" charset="0"/>
              <a:buChar char="•"/>
            </a:pPr>
            <a:r>
              <a:rPr lang="en-US" dirty="0" smtClean="0"/>
              <a:t>List definitions</a:t>
            </a:r>
          </a:p>
          <a:p>
            <a:pPr marL="171450" indent="-171450">
              <a:buFont typeface="Arial" pitchFamily="34" charset="0"/>
              <a:buChar char="•"/>
            </a:pPr>
            <a:r>
              <a:rPr lang="en-US" dirty="0" smtClean="0"/>
              <a:t>List instances</a:t>
            </a:r>
          </a:p>
          <a:p>
            <a:pPr marL="171450" indent="-171450">
              <a:buFont typeface="Arial" pitchFamily="34" charset="0"/>
              <a:buChar char="•"/>
            </a:pPr>
            <a:r>
              <a:rPr lang="en-US" dirty="0" smtClean="0"/>
              <a:t>Site Pages</a:t>
            </a:r>
          </a:p>
          <a:p>
            <a:pPr marL="171450" indent="-171450">
              <a:buFont typeface="Arial" pitchFamily="34" charset="0"/>
              <a:buChar char="•"/>
            </a:pPr>
            <a:r>
              <a:rPr lang="en-US" dirty="0" smtClean="0"/>
              <a:t>Web Part Pages</a:t>
            </a:r>
          </a:p>
          <a:p>
            <a:pPr marL="171450" indent="-171450">
              <a:buFont typeface="Arial" pitchFamily="34" charset="0"/>
              <a:buChar char="•"/>
            </a:pPr>
            <a:r>
              <a:rPr lang="en-US" dirty="0" smtClean="0"/>
              <a:t>Web Parts</a:t>
            </a:r>
          </a:p>
          <a:p>
            <a:pPr marL="171450" indent="-171450">
              <a:buFont typeface="Arial" pitchFamily="34" charset="0"/>
              <a:buChar char="•"/>
            </a:pPr>
            <a:r>
              <a:rPr lang="en-US" dirty="0" smtClean="0"/>
              <a:t>Custom Master Pages</a:t>
            </a:r>
          </a:p>
          <a:p>
            <a:pPr marL="171450" indent="-171450">
              <a:buFont typeface="Arial" pitchFamily="34" charset="0"/>
              <a:buChar char="•"/>
            </a:pPr>
            <a:endParaRPr lang="en-US" dirty="0" smtClean="0"/>
          </a:p>
        </p:txBody>
      </p:sp>
    </p:spTree>
    <p:extLst>
      <p:ext uri="{BB962C8B-B14F-4D97-AF65-F5344CB8AC3E}">
        <p14:creationId xmlns:p14="http://schemas.microsoft.com/office/powerpoint/2010/main" val="1423302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server-side pattern is great</a:t>
            </a:r>
            <a:r>
              <a:rPr lang="en-US" baseline="0" dirty="0" smtClean="0"/>
              <a:t> for experienced .NET developers because they are able to write strongly-typed code using C# and VB.NET. You also have the flexibility of picking your preferred execution environment (e.g. .NET 4.0, .NET 4.5, etc.) and not being constrained by all the frustrating limitations if running code inside the SharePoint environment.</a:t>
            </a:r>
          </a:p>
          <a:p>
            <a:endParaRPr lang="en-US" baseline="0" dirty="0" smtClean="0"/>
          </a:p>
          <a:p>
            <a:r>
              <a:rPr lang="en-US" baseline="0" dirty="0" smtClean="0"/>
              <a:t>In some scenarios, the external application associated with a SharePoint app will be self-contained which means it has not need to call into SharePoint to access content. In other scenarios, the external application associated with a SharePoint app will be required to call back into SharePoint to read and write content such as list items and/or documents within the host web or the app web. </a:t>
            </a:r>
            <a:endParaRPr lang="en-US" dirty="0" smtClean="0"/>
          </a:p>
          <a:p>
            <a:endParaRPr lang="en-US" dirty="0"/>
          </a:p>
        </p:txBody>
      </p:sp>
    </p:spTree>
    <p:extLst>
      <p:ext uri="{BB962C8B-B14F-4D97-AF65-F5344CB8AC3E}">
        <p14:creationId xmlns:p14="http://schemas.microsoft.com/office/powerpoint/2010/main" val="83310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hybrid pattern is the</a:t>
            </a:r>
            <a:r>
              <a:rPr lang="en-US" baseline="0" dirty="0" smtClean="0"/>
              <a:t> most flexible. You can mix and match as much client-side code and server-side code as you would like.</a:t>
            </a:r>
          </a:p>
        </p:txBody>
      </p:sp>
    </p:spTree>
    <p:extLst>
      <p:ext uri="{BB962C8B-B14F-4D97-AF65-F5344CB8AC3E}">
        <p14:creationId xmlns:p14="http://schemas.microsoft.com/office/powerpoint/2010/main" val="312562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1FAC3E-016E-4A5A-9DC2-EB9C8F821641}" type="slidenum">
              <a:rPr lang="en-US" smtClean="0"/>
              <a:t>16</a:t>
            </a:fld>
            <a:endParaRPr lang="en-US"/>
          </a:p>
        </p:txBody>
      </p:sp>
    </p:spTree>
    <p:extLst>
      <p:ext uri="{BB962C8B-B14F-4D97-AF65-F5344CB8AC3E}">
        <p14:creationId xmlns:p14="http://schemas.microsoft.com/office/powerpoint/2010/main" val="810003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0451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1345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463215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25219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938598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86583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675340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75936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024017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75895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285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21493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959250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3386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67705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26227109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1248264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190772765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68159871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0898590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4865810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809719"/>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04499112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3266308784"/>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6191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2352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36991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712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54829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9827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375192256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791508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timing>
    <p:tnLst>
      <p:par>
        <p:cT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timing>
    <p:tnLst>
      <p:par>
        <p:cTn id="1" dur="indefinite" restart="never" nodeType="tmRoot"/>
      </p:par>
    </p:tnLst>
  </p:timing>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timing>
    <p:tnLst>
      <p:par>
        <p:cTn id="1" dur="indefinite" restart="never" nodeType="tmRoot"/>
      </p:par>
    </p:tnLst>
  </p:timing>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timing>
    <p:tnLst>
      <p:par>
        <p:cTn id="1" dur="indefinite" restart="never" nodeType="tmRoot"/>
      </p:par>
    </p:tnLst>
  </p:timing>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514240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9621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99364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03746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93714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64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136852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819156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1306032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645276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13515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118188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78695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09607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755992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95696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6306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69783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367830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84202003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28735519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71747039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5462706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972871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442170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69546596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60715492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26794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768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184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3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41893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5181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4367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timing>
    <p:tnLst>
      <p:par>
        <p:cTn id="1" dur="indefinite" restart="never" nodeType="tmRoot"/>
      </p:par>
    </p:tnLst>
  </p:timing>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47075960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3940158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3617802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438459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597579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391906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555744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029209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73307612"/>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534853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13751368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0490890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700777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754386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55889720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4788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166698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5227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0093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90643215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594080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760163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107912330"/>
      </p:ext>
    </p:extLst>
  </p:cSld>
  <p:clrMapOvr>
    <a:masterClrMapping/>
  </p:clrMapOvr>
  <p:transition>
    <p:fade/>
  </p:transition>
  <p:timing>
    <p:tnLst>
      <p:par>
        <p:cTn id="1" dur="indefinite" restart="never" nodeType="tmRoot"/>
      </p:par>
    </p:tnLst>
  </p:timing>
  <p:hf hdr="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1587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9217973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671111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447310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035675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581002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171449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1826939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9302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5.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5.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4.png"/><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theme" Target="../theme/theme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image" Target="../media/image5.png"/><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image" Target="../media/image4.png"/><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7.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208" r:id="rId8"/>
    <p:sldLayoutId id="2147484308" r:id="rId9"/>
    <p:sldLayoutId id="2147484309" r:id="rId10"/>
  </p:sldLayoutIdLst>
  <p:transition>
    <p:fade/>
  </p:transition>
  <p:timing>
    <p:tnLst>
      <p:par>
        <p:cTn id="1" dur="indefinite" restart="never" nodeType="tmRoot"/>
      </p:par>
    </p:tnLst>
  </p:timing>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 id="2147484204" r:id="rId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5"/>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timing>
    <p:tnLst>
      <p:par>
        <p:cTn id="1" dur="indefinite" restart="never" nodeType="tmRoot"/>
      </p:par>
    </p:tnLst>
  </p:timing>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50546771"/>
      </p:ext>
    </p:extLst>
  </p:cSld>
  <p:clrMap bg1="dk1" tx1="lt1" bg2="dk2" tx2="lt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 id="2147484228" r:id="rId17"/>
    <p:sldLayoutId id="2147484229" r:id="rId18"/>
    <p:sldLayoutId id="2147484230" r:id="rId19"/>
    <p:sldLayoutId id="2147484231" r:id="rId20"/>
    <p:sldLayoutId id="2147484232" r:id="rId21"/>
    <p:sldLayoutId id="2147484233" r:id="rId22"/>
    <p:sldLayoutId id="2147484234" r:id="rId23"/>
    <p:sldLayoutId id="2147484235" r:id="rId24"/>
    <p:sldLayoutId id="2147484236" r:id="rId25"/>
    <p:sldLayoutId id="2147484237" r:id="rId26"/>
    <p:sldLayoutId id="2147484238" r:id="rId27"/>
    <p:sldLayoutId id="2147484239" r:id="rId28"/>
    <p:sldLayoutId id="2147484240" r:id="rId29"/>
    <p:sldLayoutId id="2147484241" r:id="rId30"/>
    <p:sldLayoutId id="2147484242" r:id="rId31"/>
    <p:sldLayoutId id="2147484243" r:id="rId32"/>
    <p:sldLayoutId id="2147484244"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487910"/>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430736073"/>
      </p:ext>
    </p:extLst>
  </p:cSld>
  <p:clrMap bg1="dk1" tx1="lt1" bg2="dk2" tx2="lt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 id="2147484302" r:id="rId29"/>
    <p:sldLayoutId id="2147484303" r:id="rId30"/>
    <p:sldLayoutId id="2147484304" r:id="rId31"/>
    <p:sldLayoutId id="2147484305" r:id="rId32"/>
    <p:sldLayoutId id="2147484306" r:id="rId33"/>
    <p:sldLayoutId id="2147484307" r:id="rId34"/>
  </p:sldLayoutIdLst>
  <p:transition>
    <p:fade/>
  </p:transition>
  <p:timing>
    <p:tnLst>
      <p:par>
        <p:cTn id="1" dur="indefinite" restart="never" nodeType="tmRoot"/>
      </p:par>
    </p:tnLst>
  </p:timing>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3.xml"/><Relationship Id="rId5" Type="http://schemas.openxmlformats.org/officeDocument/2006/relationships/image" Target="../media/image44.emf"/><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21.emf"/><Relationship Id="rId7" Type="http://schemas.openxmlformats.org/officeDocument/2006/relationships/image" Target="../media/image25.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113.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32.pn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4.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3.wdp"/><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SharePoint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398494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smtClean="0"/>
              <a:t>SharePoint building blocks</a:t>
            </a:r>
            <a:endParaRPr lang="en-US" dirty="0"/>
          </a:p>
        </p:txBody>
      </p:sp>
      <p:sp>
        <p:nvSpPr>
          <p:cNvPr id="2" name="Text Placeholder 1"/>
          <p:cNvSpPr>
            <a:spLocks noGrp="1"/>
          </p:cNvSpPr>
          <p:nvPr>
            <p:ph type="body" sz="quarter" idx="10"/>
          </p:nvPr>
        </p:nvSpPr>
        <p:spPr>
          <a:xfrm>
            <a:off x="305179" y="1227305"/>
            <a:ext cx="11887200" cy="5484812"/>
          </a:xfrm>
        </p:spPr>
        <p:txBody>
          <a:bodyPr/>
          <a:lstStyle/>
          <a:p>
            <a:pPr marL="0" indent="0">
              <a:buNone/>
            </a:pPr>
            <a:r>
              <a:rPr lang="en-US" dirty="0" smtClean="0"/>
              <a:t>Lists/libraries</a:t>
            </a:r>
          </a:p>
          <a:p>
            <a:pPr marL="0" indent="0">
              <a:buNone/>
            </a:pPr>
            <a:r>
              <a:rPr lang="en-US" dirty="0" smtClean="0"/>
              <a:t>Web parts</a:t>
            </a:r>
          </a:p>
          <a:p>
            <a:pPr marL="0" indent="0">
              <a:buNone/>
            </a:pPr>
            <a:r>
              <a:rPr lang="en-US" dirty="0" smtClean="0"/>
              <a:t>Site columns</a:t>
            </a:r>
          </a:p>
          <a:p>
            <a:pPr marL="0" indent="0">
              <a:buNone/>
            </a:pPr>
            <a:r>
              <a:rPr lang="en-US" dirty="0" smtClean="0"/>
              <a:t>Content types</a:t>
            </a:r>
          </a:p>
          <a:p>
            <a:pPr marL="0" indent="0">
              <a:buNone/>
            </a:pPr>
            <a:r>
              <a:rPr lang="en-US" dirty="0" smtClean="0"/>
              <a:t>Remote event receivers</a:t>
            </a:r>
          </a:p>
          <a:p>
            <a:pPr marL="0" indent="0">
              <a:buNone/>
            </a:pPr>
            <a:r>
              <a:rPr lang="en-US" dirty="0" smtClean="0"/>
              <a:t>Workflows</a:t>
            </a:r>
            <a:endParaRPr lang="en-US" dirty="0"/>
          </a:p>
        </p:txBody>
      </p:sp>
    </p:spTree>
    <p:extLst>
      <p:ext uri="{BB962C8B-B14F-4D97-AF65-F5344CB8AC3E}">
        <p14:creationId xmlns:p14="http://schemas.microsoft.com/office/powerpoint/2010/main" val="7848328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04" y="313361"/>
            <a:ext cx="11375536" cy="762786"/>
          </a:xfrm>
        </p:spPr>
        <p:txBody>
          <a:bodyPr/>
          <a:lstStyle/>
          <a:p>
            <a:r>
              <a:rPr lang="en-US" dirty="0" smtClean="0"/>
              <a:t>Architecture of add-ins</a:t>
            </a:r>
            <a:endParaRPr lang="en-US" dirty="0"/>
          </a:p>
        </p:txBody>
      </p:sp>
      <p:sp>
        <p:nvSpPr>
          <p:cNvPr id="26" name="Rectangle 25"/>
          <p:cNvSpPr/>
          <p:nvPr/>
        </p:nvSpPr>
        <p:spPr>
          <a:xfrm>
            <a:off x="6615903" y="1229213"/>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27" name="Rectangle 26"/>
          <p:cNvSpPr/>
          <p:nvPr/>
        </p:nvSpPr>
        <p:spPr>
          <a:xfrm>
            <a:off x="6615903" y="3068152"/>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sp>
        <p:nvSpPr>
          <p:cNvPr id="28" name="Oval 28"/>
          <p:cNvSpPr/>
          <p:nvPr/>
        </p:nvSpPr>
        <p:spPr>
          <a:xfrm>
            <a:off x="6690982" y="3807617"/>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29" name="Oval 28"/>
          <p:cNvSpPr/>
          <p:nvPr/>
        </p:nvSpPr>
        <p:spPr>
          <a:xfrm>
            <a:off x="8518989" y="3807616"/>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err="1" smtClean="0">
                <a:gradFill>
                  <a:gsLst>
                    <a:gs pos="1250">
                      <a:schemeClr val="tx1"/>
                    </a:gs>
                    <a:gs pos="100000">
                      <a:schemeClr val="tx1"/>
                    </a:gs>
                  </a:gsLst>
                  <a:lin ang="5400000" scaled="0"/>
                </a:gradFill>
              </a:rPr>
              <a:t>mySQL</a:t>
            </a:r>
            <a:endParaRPr lang="en-US" dirty="0">
              <a:gradFill>
                <a:gsLst>
                  <a:gs pos="1250">
                    <a:schemeClr val="tx1"/>
                  </a:gs>
                  <a:gs pos="100000">
                    <a:schemeClr val="tx1"/>
                  </a:gs>
                </a:gsLst>
                <a:lin ang="5400000" scaled="0"/>
              </a:gradFill>
            </a:endParaRPr>
          </a:p>
        </p:txBody>
      </p:sp>
      <p:sp>
        <p:nvSpPr>
          <p:cNvPr id="30" name="Oval 28"/>
          <p:cNvSpPr/>
          <p:nvPr/>
        </p:nvSpPr>
        <p:spPr>
          <a:xfrm>
            <a:off x="10351817" y="3805010"/>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
        <p:nvSpPr>
          <p:cNvPr id="31" name="Rectangle 30"/>
          <p:cNvSpPr/>
          <p:nvPr/>
        </p:nvSpPr>
        <p:spPr>
          <a:xfrm>
            <a:off x="6615903" y="491909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32" name="Oval 28"/>
          <p:cNvSpPr/>
          <p:nvPr/>
        </p:nvSpPr>
        <p:spPr>
          <a:xfrm>
            <a:off x="6690982" y="5658558"/>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33" name="Oval 28"/>
          <p:cNvSpPr/>
          <p:nvPr/>
        </p:nvSpPr>
        <p:spPr>
          <a:xfrm>
            <a:off x="8518989" y="5658558"/>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34" name="Oval 28"/>
          <p:cNvSpPr/>
          <p:nvPr/>
        </p:nvSpPr>
        <p:spPr>
          <a:xfrm>
            <a:off x="10351817" y="5655952"/>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r>
              <a:rPr lang="en-US" dirty="0">
                <a:gradFill>
                  <a:gsLst>
                    <a:gs pos="1250">
                      <a:schemeClr val="tx1"/>
                    </a:gs>
                    <a:gs pos="100000">
                      <a:schemeClr val="tx1"/>
                    </a:gs>
                  </a:gsLst>
                  <a:lin ang="5400000" scaled="0"/>
                </a:gradFill>
              </a:rPr>
              <a:t/>
            </a:r>
            <a:br>
              <a:rPr lang="en-US" dirty="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Windows</a:t>
            </a:r>
            <a:br>
              <a:rPr lang="en-US" dirty="0" smtClean="0">
                <a:gradFill>
                  <a:gsLst>
                    <a:gs pos="1250">
                      <a:schemeClr val="tx1"/>
                    </a:gs>
                    <a:gs pos="100000">
                      <a:schemeClr val="tx1"/>
                    </a:gs>
                  </a:gsLst>
                  <a:lin ang="5400000" scaled="0"/>
                </a:gradFill>
              </a:rPr>
            </a:br>
            <a:r>
              <a:rPr lang="en-US" dirty="0" smtClean="0">
                <a:gradFill>
                  <a:gsLst>
                    <a:gs pos="1250">
                      <a:schemeClr val="tx1"/>
                    </a:gs>
                    <a:gs pos="100000">
                      <a:schemeClr val="tx1"/>
                    </a:gs>
                  </a:gsLst>
                  <a:lin ang="5400000" scaled="0"/>
                </a:gradFill>
              </a:rPr>
              <a:t>service</a:t>
            </a:r>
            <a:endParaRPr lang="en-US" dirty="0">
              <a:gradFill>
                <a:gsLst>
                  <a:gs pos="1250">
                    <a:schemeClr val="tx1"/>
                  </a:gs>
                  <a:gs pos="100000">
                    <a:schemeClr val="tx1"/>
                  </a:gs>
                </a:gsLst>
                <a:lin ang="5400000" scaled="0"/>
              </a:gradFill>
            </a:endParaRPr>
          </a:p>
        </p:txBody>
      </p:sp>
      <p:sp>
        <p:nvSpPr>
          <p:cNvPr id="35" name="Rectangle 34"/>
          <p:cNvSpPr/>
          <p:nvPr/>
        </p:nvSpPr>
        <p:spPr>
          <a:xfrm>
            <a:off x="324123" y="1229215"/>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36" name="Rectangle 35"/>
          <p:cNvSpPr/>
          <p:nvPr/>
        </p:nvSpPr>
        <p:spPr>
          <a:xfrm>
            <a:off x="408129" y="1840628"/>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37" name="Rectangle 36"/>
          <p:cNvSpPr/>
          <p:nvPr/>
        </p:nvSpPr>
        <p:spPr>
          <a:xfrm>
            <a:off x="476889" y="2437528"/>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39" name="Rectangle 38"/>
          <p:cNvSpPr/>
          <p:nvPr/>
        </p:nvSpPr>
        <p:spPr>
          <a:xfrm>
            <a:off x="578178" y="3055626"/>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40" name="Oval 28"/>
          <p:cNvSpPr/>
          <p:nvPr/>
        </p:nvSpPr>
        <p:spPr>
          <a:xfrm>
            <a:off x="667581" y="3735545"/>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SP hosted</a:t>
            </a:r>
            <a:endParaRPr lang="en-US" dirty="0">
              <a:gradFill>
                <a:gsLst>
                  <a:gs pos="1250">
                    <a:schemeClr val="tx1"/>
                  </a:gs>
                  <a:gs pos="100000">
                    <a:schemeClr val="tx1"/>
                  </a:gs>
                </a:gsLst>
                <a:lin ang="5400000" scaled="0"/>
              </a:gradFill>
            </a:endParaRPr>
          </a:p>
        </p:txBody>
      </p:sp>
      <p:sp>
        <p:nvSpPr>
          <p:cNvPr id="41" name="Oval 28"/>
          <p:cNvSpPr/>
          <p:nvPr/>
        </p:nvSpPr>
        <p:spPr>
          <a:xfrm>
            <a:off x="2534853" y="3735545"/>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42" name="Oval 28"/>
          <p:cNvSpPr/>
          <p:nvPr/>
        </p:nvSpPr>
        <p:spPr>
          <a:xfrm>
            <a:off x="4407049" y="3732883"/>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Provider hosted</a:t>
            </a:r>
            <a:endParaRPr lang="en-US" dirty="0">
              <a:gradFill>
                <a:gsLst>
                  <a:gs pos="1250">
                    <a:schemeClr val="tx1"/>
                  </a:gs>
                  <a:gs pos="100000">
                    <a:schemeClr val="tx1"/>
                  </a:gs>
                </a:gsLst>
                <a:lin ang="5400000" scaled="0"/>
              </a:gradFill>
            </a:endParaRPr>
          </a:p>
        </p:txBody>
      </p:sp>
      <p:sp>
        <p:nvSpPr>
          <p:cNvPr id="43" name="Rectangle 42"/>
          <p:cNvSpPr/>
          <p:nvPr/>
        </p:nvSpPr>
        <p:spPr>
          <a:xfrm>
            <a:off x="667581" y="4765877"/>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44" name="Oval 28"/>
          <p:cNvSpPr/>
          <p:nvPr/>
        </p:nvSpPr>
        <p:spPr>
          <a:xfrm>
            <a:off x="2474697" y="5360151"/>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53" name="Oval 28"/>
          <p:cNvSpPr/>
          <p:nvPr/>
        </p:nvSpPr>
        <p:spPr>
          <a:xfrm>
            <a:off x="4341969" y="5360151"/>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a:gradFill>
                  <a:gsLst>
                    <a:gs pos="1250">
                      <a:schemeClr val="tx1"/>
                    </a:gs>
                    <a:gs pos="100000">
                      <a:schemeClr val="tx1"/>
                    </a:gs>
                  </a:gsLst>
                  <a:lin ang="5400000" scaled="0"/>
                </a:gradFill>
              </a:rPr>
              <a:t>P</a:t>
            </a:r>
            <a:r>
              <a:rPr lang="en-US" dirty="0" smtClean="0">
                <a:gradFill>
                  <a:gsLst>
                    <a:gs pos="1250">
                      <a:schemeClr val="tx1"/>
                    </a:gs>
                    <a:gs pos="100000">
                      <a:schemeClr val="tx1"/>
                    </a:gs>
                  </a:gsLst>
                  <a:lin ang="5400000" scaled="0"/>
                </a:gradFill>
              </a:rPr>
              <a:t>rovider hosted</a:t>
            </a:r>
            <a:endParaRPr lang="en-US" dirty="0">
              <a:gradFill>
                <a:gsLst>
                  <a:gs pos="1250">
                    <a:schemeClr val="tx1"/>
                  </a:gs>
                  <a:gs pos="100000">
                    <a:schemeClr val="tx1"/>
                  </a:gs>
                </a:gsLst>
                <a:lin ang="5400000" scaled="0"/>
              </a:gradFill>
            </a:endParaRPr>
          </a:p>
        </p:txBody>
      </p:sp>
      <p:sp>
        <p:nvSpPr>
          <p:cNvPr id="64" name="Oval 28"/>
          <p:cNvSpPr/>
          <p:nvPr/>
        </p:nvSpPr>
        <p:spPr>
          <a:xfrm>
            <a:off x="6692796" y="1958182"/>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eb</a:t>
            </a:r>
            <a:endParaRPr lang="en-US" dirty="0">
              <a:gradFill>
                <a:gsLst>
                  <a:gs pos="1250">
                    <a:schemeClr val="tx1"/>
                  </a:gs>
                  <a:gs pos="100000">
                    <a:schemeClr val="tx1"/>
                  </a:gs>
                </a:gsLst>
                <a:lin ang="5400000" scaled="0"/>
              </a:gradFill>
            </a:endParaRPr>
          </a:p>
        </p:txBody>
      </p:sp>
      <p:sp>
        <p:nvSpPr>
          <p:cNvPr id="65" name="Oval 28"/>
          <p:cNvSpPr/>
          <p:nvPr/>
        </p:nvSpPr>
        <p:spPr>
          <a:xfrm>
            <a:off x="8520803" y="195818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endParaRPr lang="en-US" dirty="0">
              <a:gradFill>
                <a:gsLst>
                  <a:gs pos="1250">
                    <a:schemeClr val="tx1"/>
                  </a:gs>
                  <a:gs pos="100000">
                    <a:schemeClr val="tx1"/>
                  </a:gs>
                </a:gsLst>
                <a:lin ang="5400000" scaled="0"/>
              </a:gradFill>
            </a:endParaRPr>
          </a:p>
        </p:txBody>
      </p:sp>
      <p:sp>
        <p:nvSpPr>
          <p:cNvPr id="66" name="Oval 28"/>
          <p:cNvSpPr/>
          <p:nvPr/>
        </p:nvSpPr>
        <p:spPr>
          <a:xfrm>
            <a:off x="10353631" y="1955576"/>
            <a:ext cx="1758584" cy="949636"/>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a:gradFill>
                  <a:gsLst>
                    <a:gs pos="1250">
                      <a:schemeClr val="tx1"/>
                    </a:gs>
                    <a:gs pos="100000">
                      <a:schemeClr val="tx1"/>
                    </a:gs>
                  </a:gsLst>
                  <a:lin ang="5400000" scaled="0"/>
                </a:gradFill>
              </a:rPr>
              <a:t>W</a:t>
            </a:r>
            <a:r>
              <a:rPr lang="en-US" dirty="0" smtClean="0">
                <a:gradFill>
                  <a:gsLst>
                    <a:gs pos="1250">
                      <a:schemeClr val="tx1"/>
                    </a:gs>
                    <a:gs pos="100000">
                      <a:schemeClr val="tx1"/>
                    </a:gs>
                  </a:gsLst>
                  <a:lin ang="5400000" scaled="0"/>
                </a:gradFill>
              </a:rPr>
              <a:t>orker</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65724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down)">
                                      <p:cBhvr>
                                        <p:cTn id="36" dur="500"/>
                                        <p:tgtEl>
                                          <p:spTgt spid="65"/>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down)">
                                      <p:cBhvr>
                                        <p:cTn id="40" dur="500"/>
                                        <p:tgtEl>
                                          <p:spTgt spid="66"/>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down)">
                                      <p:cBhvr>
                                        <p:cTn id="70" dur="500"/>
                                        <p:tgtEl>
                                          <p:spTgt spid="4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down)">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wipe(down)">
                                      <p:cBhvr>
                                        <p:cTn id="90" dur="500"/>
                                        <p:tgtEl>
                                          <p:spTgt spid="33"/>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5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681" y="299914"/>
            <a:ext cx="11375536" cy="762786"/>
          </a:xfrm>
        </p:spPr>
        <p:txBody>
          <a:bodyPr/>
          <a:lstStyle/>
          <a:p>
            <a:r>
              <a:rPr lang="en-US" dirty="0" smtClean="0"/>
              <a:t>Client-side pattern</a:t>
            </a:r>
            <a:endParaRPr lang="en-US" dirty="0"/>
          </a:p>
        </p:txBody>
      </p:sp>
      <p:grpSp>
        <p:nvGrpSpPr>
          <p:cNvPr id="2" name="Group 1"/>
          <p:cNvGrpSpPr/>
          <p:nvPr/>
        </p:nvGrpSpPr>
        <p:grpSpPr>
          <a:xfrm>
            <a:off x="320842" y="1213881"/>
            <a:ext cx="11859350" cy="5464043"/>
            <a:chOff x="156317" y="1165754"/>
            <a:chExt cx="12123843" cy="5585905"/>
          </a:xfrm>
        </p:grpSpPr>
        <p:sp>
          <p:nvSpPr>
            <p:cNvPr id="18" name="Rectangle 17"/>
            <p:cNvSpPr/>
            <p:nvPr/>
          </p:nvSpPr>
          <p:spPr>
            <a:xfrm>
              <a:off x="156317" y="1165754"/>
              <a:ext cx="12123843" cy="5585905"/>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19493" tIns="59747" rIns="119493" bIns="59747" rtlCol="0" anchor="t" anchorCtr="0"/>
            <a:lstStyle/>
            <a:p>
              <a:r>
                <a:rPr lang="en-US" sz="4080" dirty="0">
                  <a:gradFill>
                    <a:gsLst>
                      <a:gs pos="1250">
                        <a:schemeClr val="bg2"/>
                      </a:gs>
                      <a:gs pos="100000">
                        <a:schemeClr val="bg2"/>
                      </a:gs>
                    </a:gsLst>
                    <a:lin ang="5400000" scaled="0"/>
                  </a:gradFill>
                  <a:latin typeface="+mj-lt"/>
                </a:rPr>
                <a:t>SharePoint environment</a:t>
              </a:r>
            </a:p>
            <a:p>
              <a:r>
                <a:rPr lang="en-US" sz="4080" dirty="0">
                  <a:gradFill>
                    <a:gsLst>
                      <a:gs pos="1250">
                        <a:schemeClr val="bg2"/>
                      </a:gs>
                      <a:gs pos="100000">
                        <a:schemeClr val="bg2"/>
                      </a:gs>
                    </a:gsLst>
                    <a:lin ang="5400000" scaled="0"/>
                  </a:gradFill>
                  <a:latin typeface="+mj-lt"/>
                </a:rPr>
                <a:t>Site collection</a:t>
              </a:r>
            </a:p>
          </p:txBody>
        </p:sp>
        <p:sp>
          <p:nvSpPr>
            <p:cNvPr id="9" name="Rectangle 8"/>
            <p:cNvSpPr/>
            <p:nvPr/>
          </p:nvSpPr>
          <p:spPr>
            <a:xfrm>
              <a:off x="275796" y="3030959"/>
              <a:ext cx="3110296"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Host web</a:t>
              </a:r>
            </a:p>
          </p:txBody>
        </p:sp>
        <p:sp>
          <p:nvSpPr>
            <p:cNvPr id="10" name="Rectangle 9"/>
            <p:cNvSpPr/>
            <p:nvPr/>
          </p:nvSpPr>
          <p:spPr>
            <a:xfrm>
              <a:off x="4586150" y="3030959"/>
              <a:ext cx="3265730" cy="358204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3672" dirty="0">
                  <a:gradFill>
                    <a:gsLst>
                      <a:gs pos="1250">
                        <a:schemeClr val="bg1"/>
                      </a:gs>
                      <a:gs pos="100000">
                        <a:schemeClr val="bg1"/>
                      </a:gs>
                    </a:gsLst>
                    <a:lin ang="5400000" scaled="0"/>
                  </a:gradFill>
                  <a:latin typeface="+mj-lt"/>
                </a:rPr>
                <a:t>App web</a:t>
              </a:r>
            </a:p>
          </p:txBody>
        </p:sp>
        <p:sp>
          <p:nvSpPr>
            <p:cNvPr id="19" name="Rectangle 18"/>
            <p:cNvSpPr/>
            <p:nvPr/>
          </p:nvSpPr>
          <p:spPr>
            <a:xfrm>
              <a:off x="9015985" y="2098357"/>
              <a:ext cx="3108741" cy="4528778"/>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nSpc>
                  <a:spcPct val="90000"/>
                </a:lnSpc>
                <a:spcBef>
                  <a:spcPts val="1224"/>
                </a:spcBef>
              </a:pPr>
              <a:r>
                <a:rPr lang="en-US" sz="3264" dirty="0">
                  <a:gradFill>
                    <a:gsLst>
                      <a:gs pos="1250">
                        <a:schemeClr val="bg1"/>
                      </a:gs>
                      <a:gs pos="100000">
                        <a:schemeClr val="bg1"/>
                      </a:gs>
                    </a:gsLst>
                    <a:lin ang="5400000" scaled="0"/>
                  </a:gradFill>
                  <a:latin typeface="+mj-lt"/>
                </a:rPr>
                <a:t>Lists</a:t>
              </a:r>
            </a:p>
            <a:p>
              <a:pPr>
                <a:lnSpc>
                  <a:spcPct val="90000"/>
                </a:lnSpc>
                <a:spcBef>
                  <a:spcPts val="1224"/>
                </a:spcBef>
              </a:pPr>
              <a:r>
                <a:rPr lang="en-US" sz="3264" dirty="0">
                  <a:gradFill>
                    <a:gsLst>
                      <a:gs pos="1250">
                        <a:schemeClr val="bg1"/>
                      </a:gs>
                      <a:gs pos="100000">
                        <a:schemeClr val="bg1"/>
                      </a:gs>
                    </a:gsLst>
                    <a:lin ang="5400000" scaled="0"/>
                  </a:gradFill>
                  <a:latin typeface="+mj-lt"/>
                </a:rPr>
                <a:t>Site pages</a:t>
              </a:r>
            </a:p>
            <a:p>
              <a:pPr>
                <a:lnSpc>
                  <a:spcPct val="90000"/>
                </a:lnSpc>
                <a:spcBef>
                  <a:spcPts val="1224"/>
                </a:spcBef>
              </a:pPr>
              <a:r>
                <a:rPr lang="en-US" sz="3264" dirty="0">
                  <a:gradFill>
                    <a:gsLst>
                      <a:gs pos="1250">
                        <a:schemeClr val="bg1"/>
                      </a:gs>
                      <a:gs pos="100000">
                        <a:schemeClr val="bg1"/>
                      </a:gs>
                    </a:gsLst>
                    <a:lin ang="5400000" scaled="0"/>
                  </a:gradFill>
                  <a:latin typeface="+mj-lt"/>
                </a:rPr>
                <a:t>CSS files</a:t>
              </a:r>
            </a:p>
            <a:p>
              <a:pPr>
                <a:lnSpc>
                  <a:spcPct val="90000"/>
                </a:lnSpc>
                <a:spcBef>
                  <a:spcPts val="1224"/>
                </a:spcBef>
              </a:pPr>
              <a:r>
                <a:rPr lang="en-US" sz="3264" dirty="0">
                  <a:gradFill>
                    <a:gsLst>
                      <a:gs pos="1250">
                        <a:schemeClr val="bg1"/>
                      </a:gs>
                      <a:gs pos="100000">
                        <a:schemeClr val="bg1"/>
                      </a:gs>
                    </a:gsLst>
                    <a:lin ang="5400000" scaled="0"/>
                  </a:gradFill>
                  <a:latin typeface="+mj-lt"/>
                </a:rPr>
                <a:t>JavaScript files</a:t>
              </a:r>
            </a:p>
          </p:txBody>
        </p:sp>
        <p:sp>
          <p:nvSpPr>
            <p:cNvPr id="7" name="Right Arrow 6"/>
            <p:cNvSpPr/>
            <p:nvPr/>
          </p:nvSpPr>
          <p:spPr bwMode="auto">
            <a:xfrm>
              <a:off x="3226549" y="5371205"/>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ight Arrow 15"/>
            <p:cNvSpPr/>
            <p:nvPr/>
          </p:nvSpPr>
          <p:spPr bwMode="auto">
            <a:xfrm rot="10800000">
              <a:off x="8317728" y="5371204"/>
              <a:ext cx="932603" cy="9326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04763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0510" y="273020"/>
            <a:ext cx="11375536" cy="762786"/>
          </a:xfrm>
        </p:spPr>
        <p:txBody>
          <a:bodyPr/>
          <a:lstStyle/>
          <a:p>
            <a:r>
              <a:rPr lang="en-US" dirty="0" smtClean="0"/>
              <a:t>Server-side pattern</a:t>
            </a:r>
            <a:endParaRPr lang="en-US" dirty="0"/>
          </a:p>
        </p:txBody>
      </p:sp>
      <p:sp>
        <p:nvSpPr>
          <p:cNvPr id="18" name="Rectangle 17"/>
          <p:cNvSpPr/>
          <p:nvPr/>
        </p:nvSpPr>
        <p:spPr>
          <a:xfrm>
            <a:off x="314298" y="1222999"/>
            <a:ext cx="3741567" cy="5442081"/>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9" name="Rectangle 8"/>
          <p:cNvSpPr/>
          <p:nvPr/>
        </p:nvSpPr>
        <p:spPr>
          <a:xfrm>
            <a:off x="383245" y="3044329"/>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19" name="Rectangle 18"/>
          <p:cNvSpPr/>
          <p:nvPr/>
        </p:nvSpPr>
        <p:spPr>
          <a:xfrm>
            <a:off x="462624" y="3870045"/>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2" name="Rectangle 31"/>
          <p:cNvSpPr/>
          <p:nvPr/>
        </p:nvSpPr>
        <p:spPr>
          <a:xfrm>
            <a:off x="2328196" y="4205542"/>
            <a:ext cx="1640030" cy="164003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34" name="Rectangle 33"/>
          <p:cNvSpPr/>
          <p:nvPr/>
        </p:nvSpPr>
        <p:spPr>
          <a:xfrm>
            <a:off x="2407575" y="5031258"/>
            <a:ext cx="1481272" cy="728428"/>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r>
              <a:rPr lang="en-US" sz="1873" dirty="0">
                <a:gradFill>
                  <a:gsLst>
                    <a:gs pos="1250">
                      <a:schemeClr val="bg1"/>
                    </a:gs>
                    <a:gs pos="100000">
                      <a:schemeClr val="bg1"/>
                    </a:gs>
                  </a:gsLst>
                  <a:lin ang="5400000" scaled="0"/>
                </a:gradFill>
              </a:rPr>
              <a:t>IFrame</a:t>
            </a:r>
          </a:p>
        </p:txBody>
      </p:sp>
      <p:sp>
        <p:nvSpPr>
          <p:cNvPr id="35" name="Right Arrow 34"/>
          <p:cNvSpPr/>
          <p:nvPr/>
        </p:nvSpPr>
        <p:spPr bwMode="auto">
          <a:xfrm>
            <a:off x="1940944" y="4346018"/>
            <a:ext cx="333389" cy="33338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40945" y="1222999"/>
            <a:ext cx="7503084" cy="5450517"/>
            <a:chOff x="1783302" y="1159306"/>
            <a:chExt cx="7530031" cy="5470093"/>
          </a:xfrm>
        </p:grpSpPr>
        <p:sp>
          <p:nvSpPr>
            <p:cNvPr id="13" name="Rectangle 12"/>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Microsoft Azure</a:t>
              </a:r>
            </a:p>
          </p:txBody>
        </p:sp>
        <p:sp>
          <p:nvSpPr>
            <p:cNvPr id="36" name="Rectangle 35"/>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7" name="Rectangle 36"/>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p>
            <a:p>
              <a:pPr>
                <a:lnSpc>
                  <a:spcPct val="90000"/>
                </a:lnSpc>
              </a:pPr>
              <a:r>
                <a:rPr lang="en-US" sz="2040" dirty="0" smtClean="0">
                  <a:gradFill>
                    <a:gsLst>
                      <a:gs pos="1250">
                        <a:schemeClr val="bg1"/>
                      </a:gs>
                      <a:gs pos="100000">
                        <a:schemeClr val="bg1"/>
                      </a:gs>
                    </a:gsLst>
                    <a:lin ang="5400000" scaled="0"/>
                  </a:gradFill>
                </a:rPr>
                <a:t>web</a:t>
              </a:r>
              <a:endParaRPr lang="en-US" sz="2040" dirty="0">
                <a:gradFill>
                  <a:gsLst>
                    <a:gs pos="1250">
                      <a:schemeClr val="bg1"/>
                    </a:gs>
                    <a:gs pos="100000">
                      <a:schemeClr val="bg1"/>
                    </a:gs>
                  </a:gsLst>
                  <a:lin ang="5400000" scaled="0"/>
                </a:gradFill>
              </a:endParaRPr>
            </a:p>
          </p:txBody>
        </p:sp>
        <p:sp>
          <p:nvSpPr>
            <p:cNvPr id="38" name="Rectangle 37"/>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39" name="Rectangle 38"/>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45" name="Right Arrow 44"/>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6" name="Right Arrow 45"/>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ight Arrow 46"/>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9" name="Right Arrow 48"/>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312337" y="1225103"/>
            <a:ext cx="2846621" cy="5447391"/>
            <a:chOff x="9181168" y="1161418"/>
            <a:chExt cx="2856845" cy="5466955"/>
          </a:xfrm>
        </p:grpSpPr>
        <p:sp>
          <p:nvSpPr>
            <p:cNvPr id="40" name="Rectangle 39"/>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42" name="Rectangle 41"/>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50" name="Right Arrow 49"/>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1" name="Right Arrow 50"/>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5" name="Group 4"/>
          <p:cNvGrpSpPr/>
          <p:nvPr/>
        </p:nvGrpSpPr>
        <p:grpSpPr>
          <a:xfrm>
            <a:off x="4042502" y="5369091"/>
            <a:ext cx="2870296" cy="621962"/>
            <a:chOff x="3892407" y="5320289"/>
            <a:chExt cx="2880605" cy="624196"/>
          </a:xfrm>
        </p:grpSpPr>
        <p:sp>
          <p:nvSpPr>
            <p:cNvPr id="55" name="Freeform 54"/>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spTree>
    <p:extLst>
      <p:ext uri="{BB962C8B-B14F-4D97-AF65-F5344CB8AC3E}">
        <p14:creationId xmlns:p14="http://schemas.microsoft.com/office/powerpoint/2010/main" val="299528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99914"/>
            <a:ext cx="11375536" cy="762786"/>
          </a:xfrm>
        </p:spPr>
        <p:txBody>
          <a:bodyPr/>
          <a:lstStyle/>
          <a:p>
            <a:r>
              <a:rPr lang="en-US" dirty="0" smtClean="0"/>
              <a:t>Hybrid pattern</a:t>
            </a:r>
            <a:endParaRPr lang="en-US" dirty="0"/>
          </a:p>
        </p:txBody>
      </p:sp>
      <p:sp>
        <p:nvSpPr>
          <p:cNvPr id="84" name="Rectangle 83"/>
          <p:cNvSpPr/>
          <p:nvPr/>
        </p:nvSpPr>
        <p:spPr>
          <a:xfrm>
            <a:off x="324862" y="1219199"/>
            <a:ext cx="3738532" cy="5437668"/>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SharePoint environment</a:t>
            </a:r>
          </a:p>
          <a:p>
            <a:r>
              <a:rPr lang="en-US" sz="1873" dirty="0">
                <a:gradFill>
                  <a:gsLst>
                    <a:gs pos="1250">
                      <a:schemeClr val="bg2"/>
                    </a:gs>
                    <a:gs pos="100000">
                      <a:schemeClr val="bg2"/>
                    </a:gs>
                  </a:gsLst>
                  <a:lin ang="5400000" scaled="0"/>
                </a:gradFill>
              </a:rPr>
              <a:t>Site collection</a:t>
            </a:r>
          </a:p>
        </p:txBody>
      </p:sp>
      <p:sp>
        <p:nvSpPr>
          <p:cNvPr id="85" name="Rectangle 84"/>
          <p:cNvSpPr/>
          <p:nvPr/>
        </p:nvSpPr>
        <p:spPr>
          <a:xfrm>
            <a:off x="393753" y="3039052"/>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Host web</a:t>
            </a:r>
          </a:p>
        </p:txBody>
      </p:sp>
      <p:sp>
        <p:nvSpPr>
          <p:cNvPr id="86" name="Rectangle 85"/>
          <p:cNvSpPr/>
          <p:nvPr/>
        </p:nvSpPr>
        <p:spPr>
          <a:xfrm>
            <a:off x="473068" y="3864098"/>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0" name="Rectangle 89"/>
          <p:cNvSpPr/>
          <p:nvPr/>
        </p:nvSpPr>
        <p:spPr>
          <a:xfrm>
            <a:off x="2337126" y="4199324"/>
            <a:ext cx="1638700" cy="16387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r>
              <a:rPr lang="en-US" sz="2040" dirty="0">
                <a:gradFill>
                  <a:gsLst>
                    <a:gs pos="1250">
                      <a:schemeClr val="bg1"/>
                    </a:gs>
                    <a:gs pos="100000">
                      <a:schemeClr val="bg1"/>
                    </a:gs>
                  </a:gsLst>
                  <a:lin ang="5400000" scaled="0"/>
                </a:gradFill>
              </a:rPr>
              <a:t>App web</a:t>
            </a:r>
          </a:p>
        </p:txBody>
      </p:sp>
      <p:sp>
        <p:nvSpPr>
          <p:cNvPr id="91" name="Rectangle 90"/>
          <p:cNvSpPr/>
          <p:nvPr/>
        </p:nvSpPr>
        <p:spPr>
          <a:xfrm>
            <a:off x="2416441" y="5024369"/>
            <a:ext cx="1480071" cy="727837"/>
          </a:xfrm>
          <a:prstGeom prst="rect">
            <a:avLst/>
          </a:prstGeom>
          <a:solidFill>
            <a:schemeClr val="tx2"/>
          </a:solidFill>
          <a:ln>
            <a:noFill/>
          </a:ln>
        </p:spPr>
        <p:style>
          <a:lnRef idx="1">
            <a:schemeClr val="accent3"/>
          </a:lnRef>
          <a:fillRef idx="3">
            <a:schemeClr val="accent3"/>
          </a:fillRef>
          <a:effectRef idx="2">
            <a:schemeClr val="accent3"/>
          </a:effectRef>
          <a:fontRef idx="minor">
            <a:schemeClr val="lt1"/>
          </a:fontRef>
        </p:style>
        <p:txBody>
          <a:bodyPr lIns="186521" tIns="149217" rIns="186521" bIns="149217" rtlCol="0" anchor="ctr"/>
          <a:lstStyle/>
          <a:p>
            <a:pPr>
              <a:lnSpc>
                <a:spcPct val="90000"/>
              </a:lnSpc>
            </a:pPr>
            <a:r>
              <a:rPr lang="en-US" sz="1873" dirty="0">
                <a:gradFill>
                  <a:gsLst>
                    <a:gs pos="1250">
                      <a:schemeClr val="bg1"/>
                    </a:gs>
                    <a:gs pos="100000">
                      <a:schemeClr val="bg1"/>
                    </a:gs>
                  </a:gsLst>
                  <a:lin ang="5400000" scaled="0"/>
                </a:gradFill>
              </a:rPr>
              <a:t>Custom JavaScript</a:t>
            </a:r>
          </a:p>
        </p:txBody>
      </p:sp>
      <p:sp>
        <p:nvSpPr>
          <p:cNvPr id="92" name="Right Arrow 91"/>
          <p:cNvSpPr/>
          <p:nvPr/>
        </p:nvSpPr>
        <p:spPr bwMode="auto">
          <a:xfrm>
            <a:off x="1950189" y="4339686"/>
            <a:ext cx="333119" cy="333119"/>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1950190" y="1219199"/>
            <a:ext cx="7496999" cy="5446097"/>
            <a:chOff x="1783302" y="1159306"/>
            <a:chExt cx="7530031" cy="5470093"/>
          </a:xfrm>
        </p:grpSpPr>
        <p:sp>
          <p:nvSpPr>
            <p:cNvPr id="87" name="Rectangle 86"/>
            <p:cNvSpPr/>
            <p:nvPr/>
          </p:nvSpPr>
          <p:spPr>
            <a:xfrm>
              <a:off x="4007350" y="1159306"/>
              <a:ext cx="5305983" cy="5470093"/>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ASP.NET environment</a:t>
              </a:r>
            </a:p>
            <a:p>
              <a:r>
                <a:rPr lang="en-US" sz="1873" dirty="0">
                  <a:gradFill>
                    <a:gsLst>
                      <a:gs pos="1250">
                        <a:schemeClr val="bg2"/>
                      </a:gs>
                      <a:gs pos="100000">
                        <a:schemeClr val="bg2"/>
                      </a:gs>
                    </a:gsLst>
                    <a:lin ang="5400000" scaled="0"/>
                  </a:gradFill>
                </a:rPr>
                <a:t>On-premises or in Windows Azure</a:t>
              </a:r>
            </a:p>
          </p:txBody>
        </p:sp>
        <p:sp>
          <p:nvSpPr>
            <p:cNvPr id="93" name="Rectangle 92"/>
            <p:cNvSpPr/>
            <p:nvPr/>
          </p:nvSpPr>
          <p:spPr>
            <a:xfrm>
              <a:off x="4102128" y="2981601"/>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Remote</a:t>
              </a:r>
            </a:p>
            <a:p>
              <a:pPr>
                <a:lnSpc>
                  <a:spcPct val="90000"/>
                </a:lnSpc>
              </a:pPr>
              <a:r>
                <a:rPr lang="en-US" sz="2040" dirty="0">
                  <a:gradFill>
                    <a:gsLst>
                      <a:gs pos="1250">
                        <a:schemeClr val="bg1"/>
                      </a:gs>
                      <a:gs pos="100000">
                        <a:schemeClr val="bg1"/>
                      </a:gs>
                    </a:gsLst>
                    <a:lin ang="5400000" scaled="0"/>
                  </a:gradFill>
                </a:rPr>
                <a:t>web service</a:t>
              </a:r>
            </a:p>
          </p:txBody>
        </p:sp>
        <p:sp>
          <p:nvSpPr>
            <p:cNvPr id="94" name="Rectangle 93"/>
            <p:cNvSpPr/>
            <p:nvPr/>
          </p:nvSpPr>
          <p:spPr>
            <a:xfrm>
              <a:off x="4102128" y="4190240"/>
              <a:ext cx="2423160" cy="9144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smtClean="0">
                  <a:gradFill>
                    <a:gsLst>
                      <a:gs pos="1250">
                        <a:schemeClr val="bg1"/>
                      </a:gs>
                      <a:gs pos="100000">
                        <a:schemeClr val="bg1"/>
                      </a:gs>
                    </a:gsLst>
                    <a:lin ang="5400000" scaled="0"/>
                  </a:gradFill>
                </a:rPr>
                <a:t>Remote</a:t>
              </a:r>
              <a:endParaRPr lang="en-US" sz="2040" dirty="0">
                <a:gradFill>
                  <a:gsLst>
                    <a:gs pos="1250">
                      <a:schemeClr val="bg1"/>
                    </a:gs>
                    <a:gs pos="100000">
                      <a:schemeClr val="bg1"/>
                    </a:gs>
                  </a:gsLst>
                  <a:lin ang="5400000" scaled="0"/>
                </a:gradFill>
              </a:endParaRPr>
            </a:p>
            <a:p>
              <a:pPr>
                <a:lnSpc>
                  <a:spcPct val="90000"/>
                </a:lnSpc>
              </a:pPr>
              <a:r>
                <a:rPr lang="en-US" sz="2040" dirty="0">
                  <a:gradFill>
                    <a:gsLst>
                      <a:gs pos="1250">
                        <a:schemeClr val="bg1"/>
                      </a:gs>
                      <a:gs pos="100000">
                        <a:schemeClr val="bg1"/>
                      </a:gs>
                    </a:gsLst>
                    <a:lin ang="5400000" scaled="0"/>
                  </a:gradFill>
                </a:rPr>
                <a:t>web service</a:t>
              </a:r>
            </a:p>
          </p:txBody>
        </p:sp>
        <p:sp>
          <p:nvSpPr>
            <p:cNvPr id="95" name="Rectangle 94"/>
            <p:cNvSpPr/>
            <p:nvPr/>
          </p:nvSpPr>
          <p:spPr>
            <a:xfrm>
              <a:off x="6824787" y="2981601"/>
              <a:ext cx="2423160" cy="9144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6" name="Rectangle 95"/>
            <p:cNvSpPr/>
            <p:nvPr/>
          </p:nvSpPr>
          <p:spPr>
            <a:xfrm>
              <a:off x="6824787" y="4190240"/>
              <a:ext cx="2423160" cy="1608242"/>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86521" tIns="149217" rIns="186521" bIns="149217" rtlCol="0" anchor="t" anchorCtr="0"/>
            <a:lstStyle/>
            <a:p>
              <a:pPr>
                <a:lnSpc>
                  <a:spcPct val="90000"/>
                </a:lnSpc>
              </a:pPr>
              <a:r>
                <a:rPr lang="en-US" sz="2040" dirty="0">
                  <a:gradFill>
                    <a:gsLst>
                      <a:gs pos="1250">
                        <a:schemeClr val="bg1"/>
                      </a:gs>
                      <a:gs pos="100000">
                        <a:schemeClr val="bg1"/>
                      </a:gs>
                    </a:gsLst>
                    <a:lin ang="5400000" scaled="0"/>
                  </a:gradFill>
                </a:rPr>
                <a:t>Managed code</a:t>
              </a:r>
            </a:p>
            <a:p>
              <a:pPr>
                <a:lnSpc>
                  <a:spcPct val="90000"/>
                </a:lnSpc>
              </a:pPr>
              <a:r>
                <a:rPr lang="en-US" sz="2040" dirty="0">
                  <a:gradFill>
                    <a:gsLst>
                      <a:gs pos="1250">
                        <a:schemeClr val="bg1"/>
                      </a:gs>
                      <a:gs pos="100000">
                        <a:schemeClr val="bg1"/>
                      </a:gs>
                    </a:gsLst>
                    <a:lin ang="5400000" scaled="0"/>
                  </a:gradFill>
                </a:rPr>
                <a:t>C# or VB</a:t>
              </a:r>
            </a:p>
          </p:txBody>
        </p:sp>
        <p:sp>
          <p:nvSpPr>
            <p:cNvPr id="97" name="Right Arrow 96"/>
            <p:cNvSpPr/>
            <p:nvPr/>
          </p:nvSpPr>
          <p:spPr bwMode="auto">
            <a:xfrm>
              <a:off x="1783302" y="3117930"/>
              <a:ext cx="2257094"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3726503"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ight Arrow 98"/>
            <p:cNvSpPr/>
            <p:nvPr/>
          </p:nvSpPr>
          <p:spPr bwMode="auto">
            <a:xfrm>
              <a:off x="6438427"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ight Arrow 99"/>
            <p:cNvSpPr/>
            <p:nvPr/>
          </p:nvSpPr>
          <p:spPr bwMode="auto">
            <a:xfrm>
              <a:off x="6438427"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4050042" y="5361929"/>
            <a:ext cx="2867968" cy="621458"/>
            <a:chOff x="3892407" y="5320289"/>
            <a:chExt cx="2880605" cy="624196"/>
          </a:xfrm>
        </p:grpSpPr>
        <p:sp>
          <p:nvSpPr>
            <p:cNvPr id="103" name="Freeform 102"/>
            <p:cNvSpPr/>
            <p:nvPr/>
          </p:nvSpPr>
          <p:spPr bwMode="auto">
            <a:xfrm rot="10800000">
              <a:off x="3892407" y="5320289"/>
              <a:ext cx="2880605" cy="334586"/>
            </a:xfrm>
            <a:custGeom>
              <a:avLst/>
              <a:gdLst>
                <a:gd name="connsiteX0" fmla="*/ 2247880 w 2415173"/>
                <a:gd name="connsiteY0" fmla="*/ 334586 h 334586"/>
                <a:gd name="connsiteX1" fmla="*/ 2247880 w 2415173"/>
                <a:gd name="connsiteY1" fmla="*/ 250940 h 334586"/>
                <a:gd name="connsiteX2" fmla="*/ 2247880 w 2415173"/>
                <a:gd name="connsiteY2" fmla="*/ 250939 h 334586"/>
                <a:gd name="connsiteX3" fmla="*/ 167293 w 2415173"/>
                <a:gd name="connsiteY3" fmla="*/ 250939 h 334586"/>
                <a:gd name="connsiteX4" fmla="*/ 167293 w 2415173"/>
                <a:gd name="connsiteY4" fmla="*/ 334586 h 334586"/>
                <a:gd name="connsiteX5" fmla="*/ 0 w 2415173"/>
                <a:gd name="connsiteY5" fmla="*/ 167293 h 334586"/>
                <a:gd name="connsiteX6" fmla="*/ 167293 w 2415173"/>
                <a:gd name="connsiteY6" fmla="*/ 0 h 334586"/>
                <a:gd name="connsiteX7" fmla="*/ 167293 w 2415173"/>
                <a:gd name="connsiteY7" fmla="*/ 83646 h 334586"/>
                <a:gd name="connsiteX8" fmla="*/ 2247880 w 2415173"/>
                <a:gd name="connsiteY8" fmla="*/ 83646 h 334586"/>
                <a:gd name="connsiteX9" fmla="*/ 2247880 w 2415173"/>
                <a:gd name="connsiteY9" fmla="*/ 43679 h 334586"/>
                <a:gd name="connsiteX10" fmla="*/ 2247880 w 2415173"/>
                <a:gd name="connsiteY10" fmla="*/ 0 h 334586"/>
                <a:gd name="connsiteX11" fmla="*/ 2415173 w 2415173"/>
                <a:gd name="connsiteY11" fmla="*/ 167293 h 3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173" h="334586">
                  <a:moveTo>
                    <a:pt x="2247880" y="334586"/>
                  </a:moveTo>
                  <a:lnTo>
                    <a:pt x="2247880" y="250940"/>
                  </a:lnTo>
                  <a:lnTo>
                    <a:pt x="2247880" y="250939"/>
                  </a:lnTo>
                  <a:lnTo>
                    <a:pt x="167293" y="250939"/>
                  </a:lnTo>
                  <a:lnTo>
                    <a:pt x="167293" y="334586"/>
                  </a:lnTo>
                  <a:lnTo>
                    <a:pt x="0" y="167293"/>
                  </a:lnTo>
                  <a:lnTo>
                    <a:pt x="167293" y="0"/>
                  </a:lnTo>
                  <a:lnTo>
                    <a:pt x="167293" y="83646"/>
                  </a:lnTo>
                  <a:lnTo>
                    <a:pt x="2247880" y="83646"/>
                  </a:lnTo>
                  <a:lnTo>
                    <a:pt x="2247880" y="43679"/>
                  </a:lnTo>
                  <a:lnTo>
                    <a:pt x="2247880" y="0"/>
                  </a:lnTo>
                  <a:lnTo>
                    <a:pt x="2415173" y="16729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4033551" y="5632412"/>
              <a:ext cx="2560316" cy="312073"/>
            </a:xfrm>
            <a:prstGeom prst="rect">
              <a:avLst/>
            </a:prstGeom>
          </p:spPr>
          <p:txBody>
            <a:bodyPr wrap="none">
              <a:spAutoFit/>
            </a:bodyPr>
            <a:lstStyle/>
            <a:p>
              <a:pPr algn="ctr"/>
              <a:r>
                <a:rPr lang="en-US" sz="1428" dirty="0">
                  <a:gradFill>
                    <a:gsLst>
                      <a:gs pos="1250">
                        <a:schemeClr val="bg2"/>
                      </a:gs>
                      <a:gs pos="100000">
                        <a:schemeClr val="bg2"/>
                      </a:gs>
                    </a:gsLst>
                    <a:lin ang="5400000" scaled="0"/>
                  </a:gradFill>
                </a:rPr>
                <a:t>Client-side object model calls</a:t>
              </a:r>
            </a:p>
          </p:txBody>
        </p:sp>
      </p:grpSp>
      <p:grpSp>
        <p:nvGrpSpPr>
          <p:cNvPr id="4" name="Group 3"/>
          <p:cNvGrpSpPr/>
          <p:nvPr/>
        </p:nvGrpSpPr>
        <p:grpSpPr>
          <a:xfrm>
            <a:off x="9315604" y="1221302"/>
            <a:ext cx="2844312" cy="5442973"/>
            <a:chOff x="9181168" y="1161418"/>
            <a:chExt cx="2856845" cy="5466955"/>
          </a:xfrm>
        </p:grpSpPr>
        <p:sp>
          <p:nvSpPr>
            <p:cNvPr id="88" name="Rectangle 87"/>
            <p:cNvSpPr/>
            <p:nvPr/>
          </p:nvSpPr>
          <p:spPr>
            <a:xfrm>
              <a:off x="9387765" y="1161418"/>
              <a:ext cx="2650247" cy="2688414"/>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On-premises data</a:t>
              </a:r>
            </a:p>
          </p:txBody>
        </p:sp>
        <p:sp>
          <p:nvSpPr>
            <p:cNvPr id="89" name="Rectangle 88"/>
            <p:cNvSpPr/>
            <p:nvPr/>
          </p:nvSpPr>
          <p:spPr>
            <a:xfrm>
              <a:off x="9387765" y="3927764"/>
              <a:ext cx="2650248" cy="2700609"/>
            </a:xfrm>
            <a:prstGeom prst="rect">
              <a:avLst/>
            </a:prstGeom>
            <a:solidFill>
              <a:schemeClr val="bg1">
                <a:lumMod val="95000"/>
              </a:schemeClr>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p>
              <a:pPr>
                <a:lnSpc>
                  <a:spcPct val="90000"/>
                </a:lnSpc>
              </a:pPr>
              <a:r>
                <a:rPr lang="en-US" sz="2856" dirty="0">
                  <a:gradFill>
                    <a:gsLst>
                      <a:gs pos="1250">
                        <a:schemeClr val="bg2"/>
                      </a:gs>
                      <a:gs pos="100000">
                        <a:schemeClr val="bg2"/>
                      </a:gs>
                    </a:gsLst>
                    <a:lin ang="5400000" scaled="0"/>
                  </a:gradFill>
                  <a:latin typeface="+mj-lt"/>
                </a:rPr>
                <a:t>SQL server</a:t>
              </a:r>
            </a:p>
            <a:p>
              <a:r>
                <a:rPr lang="en-US" sz="1873" dirty="0">
                  <a:gradFill>
                    <a:gsLst>
                      <a:gs pos="1250">
                        <a:schemeClr val="bg2"/>
                      </a:gs>
                      <a:gs pos="100000">
                        <a:schemeClr val="bg2"/>
                      </a:gs>
                    </a:gsLst>
                    <a:lin ang="5400000" scaled="0"/>
                  </a:gradFill>
                </a:rPr>
                <a:t>Cloud-based data</a:t>
              </a:r>
            </a:p>
          </p:txBody>
        </p:sp>
        <p:sp>
          <p:nvSpPr>
            <p:cNvPr id="101" name="Right Arrow 100"/>
            <p:cNvSpPr/>
            <p:nvPr/>
          </p:nvSpPr>
          <p:spPr bwMode="auto">
            <a:xfrm>
              <a:off x="9181168" y="4293542"/>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ight Arrow 101"/>
            <p:cNvSpPr/>
            <p:nvPr/>
          </p:nvSpPr>
          <p:spPr bwMode="auto">
            <a:xfrm>
              <a:off x="9181168" y="3117930"/>
              <a:ext cx="334586" cy="33458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Freeform 9"/>
            <p:cNvSpPr>
              <a:spLocks noEditPoints="1"/>
            </p:cNvSpPr>
            <p:nvPr/>
          </p:nvSpPr>
          <p:spPr bwMode="auto">
            <a:xfrm>
              <a:off x="10028578" y="2238226"/>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9"/>
            <p:cNvSpPr>
              <a:spLocks noEditPoints="1"/>
            </p:cNvSpPr>
            <p:nvPr/>
          </p:nvSpPr>
          <p:spPr bwMode="auto">
            <a:xfrm>
              <a:off x="10028578" y="5011229"/>
              <a:ext cx="1368621" cy="1442095"/>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53046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063" y="286467"/>
            <a:ext cx="11375536" cy="762786"/>
          </a:xfrm>
        </p:spPr>
        <p:txBody>
          <a:bodyPr/>
          <a:lstStyle/>
          <a:p>
            <a:r>
              <a:rPr lang="en-US" dirty="0" smtClean="0"/>
              <a:t>Provider versus SharePoint hosted</a:t>
            </a:r>
            <a:endParaRPr lang="en-US" dirty="0"/>
          </a:p>
        </p:txBody>
      </p:sp>
      <p:grpSp>
        <p:nvGrpSpPr>
          <p:cNvPr id="5" name="Group 4"/>
          <p:cNvGrpSpPr/>
          <p:nvPr/>
        </p:nvGrpSpPr>
        <p:grpSpPr>
          <a:xfrm>
            <a:off x="309564" y="1228965"/>
            <a:ext cx="11856310" cy="4890482"/>
            <a:chOff x="156317" y="1165754"/>
            <a:chExt cx="12123843" cy="5000834"/>
          </a:xfrm>
        </p:grpSpPr>
        <p:sp>
          <p:nvSpPr>
            <p:cNvPr id="2" name="Rectangle 1"/>
            <p:cNvSpPr/>
            <p:nvPr/>
          </p:nvSpPr>
          <p:spPr bwMode="auto">
            <a:xfrm>
              <a:off x="156317"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r>
                <a:rPr lang="en-US" sz="2448" dirty="0">
                  <a:gradFill>
                    <a:gsLst>
                      <a:gs pos="1250">
                        <a:schemeClr val="bg1"/>
                      </a:gs>
                      <a:gs pos="100000">
                        <a:schemeClr val="bg1"/>
                      </a:gs>
                    </a:gsLst>
                    <a:lin ang="5400000" scaled="0"/>
                  </a:gradFill>
                </a:rPr>
                <a:t>Provider hosted </a:t>
              </a:r>
              <a:r>
                <a:rPr lang="en-US" sz="2448" dirty="0" smtClean="0">
                  <a:gradFill>
                    <a:gsLst>
                      <a:gs pos="1250">
                        <a:schemeClr val="bg1"/>
                      </a:gs>
                      <a:gs pos="100000">
                        <a:schemeClr val="bg1"/>
                      </a:gs>
                    </a:gsLst>
                    <a:lin ang="5400000" scaled="0"/>
                  </a:gradFill>
                </a:rPr>
                <a:t>add-in</a:t>
              </a:r>
              <a:endParaRPr lang="en-US" sz="2448" b="1" dirty="0">
                <a:gradFill>
                  <a:gsLst>
                    <a:gs pos="1250">
                      <a:schemeClr val="bg1"/>
                    </a:gs>
                    <a:gs pos="100000">
                      <a:schemeClr val="bg1"/>
                    </a:gs>
                  </a:gsLst>
                  <a:lin ang="5400000" scaled="0"/>
                </a:gradFill>
              </a:endParaRPr>
            </a:p>
          </p:txBody>
        </p:sp>
        <p:sp>
          <p:nvSpPr>
            <p:cNvPr id="6" name="Rectangle 5"/>
            <p:cNvSpPr/>
            <p:nvPr/>
          </p:nvSpPr>
          <p:spPr bwMode="auto">
            <a:xfrm>
              <a:off x="6255478" y="1165754"/>
              <a:ext cx="6024682"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fontAlgn="ctr">
                <a:lnSpc>
                  <a:spcPct val="90000"/>
                </a:lnSpc>
              </a:pPr>
              <a:r>
                <a:rPr lang="en-US" sz="2448" dirty="0" smtClean="0">
                  <a:gradFill>
                    <a:gsLst>
                      <a:gs pos="1250">
                        <a:schemeClr val="bg1"/>
                      </a:gs>
                      <a:gs pos="100000">
                        <a:schemeClr val="bg1"/>
                      </a:gs>
                    </a:gsLst>
                    <a:lin ang="5400000" scaled="0"/>
                  </a:gradFill>
                </a:rPr>
                <a:t>SharePoint </a:t>
              </a:r>
              <a:r>
                <a:rPr lang="en-US" sz="2448" dirty="0">
                  <a:gradFill>
                    <a:gsLst>
                      <a:gs pos="1250">
                        <a:schemeClr val="bg1"/>
                      </a:gs>
                      <a:gs pos="100000">
                        <a:schemeClr val="bg1"/>
                      </a:gs>
                    </a:gsLst>
                    <a:lin ang="5400000" scaled="0"/>
                  </a:gradFill>
                </a:rPr>
                <a:t>hosted a</a:t>
              </a:r>
              <a:r>
                <a:rPr lang="en-US" sz="2448" dirty="0" smtClean="0">
                  <a:gradFill>
                    <a:gsLst>
                      <a:gs pos="1250">
                        <a:schemeClr val="bg1"/>
                      </a:gs>
                      <a:gs pos="100000">
                        <a:schemeClr val="bg1"/>
                      </a:gs>
                    </a:gsLst>
                    <a:lin ang="5400000" scaled="0"/>
                  </a:gradFill>
                </a:rPr>
                <a:t>dd-ins</a:t>
              </a:r>
              <a:endParaRPr lang="en-US" sz="2448" dirty="0">
                <a:gradFill>
                  <a:gsLst>
                    <a:gs pos="1250">
                      <a:schemeClr val="bg1"/>
                    </a:gs>
                    <a:gs pos="100000">
                      <a:schemeClr val="bg1"/>
                    </a:gs>
                  </a:gsLst>
                  <a:lin ang="5400000" scaled="0"/>
                </a:gradFill>
              </a:endParaRPr>
            </a:p>
          </p:txBody>
        </p:sp>
        <p:sp>
          <p:nvSpPr>
            <p:cNvPr id="7" name="Rectangle 6"/>
            <p:cNvSpPr/>
            <p:nvPr/>
          </p:nvSpPr>
          <p:spPr bwMode="auto">
            <a:xfrm>
              <a:off x="156317"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Preferred hosting model for almost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all types of </a:t>
              </a:r>
              <a:r>
                <a:rPr lang="en-US" sz="2244" dirty="0" smtClean="0">
                  <a:gradFill>
                    <a:gsLst>
                      <a:gs pos="1250">
                        <a:schemeClr val="bg2"/>
                      </a:gs>
                      <a:gs pos="100000">
                        <a:schemeClr val="bg2"/>
                      </a:gs>
                    </a:gsLst>
                    <a:lin ang="5400000" scaled="0"/>
                  </a:gradFill>
                </a:rPr>
                <a:t>add-ins</a:t>
              </a:r>
              <a:endParaRPr lang="en-US" sz="2244" i="1" dirty="0">
                <a:gradFill>
                  <a:gsLst>
                    <a:gs pos="1250">
                      <a:schemeClr val="bg2"/>
                    </a:gs>
                    <a:gs pos="100000">
                      <a:schemeClr val="bg2"/>
                    </a:gs>
                  </a:gsLst>
                  <a:lin ang="5400000" scaled="0"/>
                </a:gradFill>
              </a:endParaRPr>
            </a:p>
          </p:txBody>
        </p:sp>
        <p:sp>
          <p:nvSpPr>
            <p:cNvPr id="8" name="Rectangle 7"/>
            <p:cNvSpPr/>
            <p:nvPr/>
          </p:nvSpPr>
          <p:spPr bwMode="auto">
            <a:xfrm>
              <a:off x="6255478" y="2181309"/>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Good for smaller </a:t>
              </a:r>
              <a:r>
                <a:rPr lang="en-US" sz="2244" dirty="0" smtClean="0">
                  <a:gradFill>
                    <a:gsLst>
                      <a:gs pos="1250">
                        <a:schemeClr val="bg2"/>
                      </a:gs>
                      <a:gs pos="100000">
                        <a:schemeClr val="bg2"/>
                      </a:gs>
                    </a:gsLst>
                    <a:lin ang="5400000" scaled="0"/>
                  </a:gradFill>
                </a:rPr>
                <a:t>add-ins </a:t>
              </a:r>
              <a:r>
                <a:rPr lang="en-US" sz="2244" dirty="0">
                  <a:gradFill>
                    <a:gsLst>
                      <a:gs pos="1250">
                        <a:schemeClr val="bg2"/>
                      </a:gs>
                      <a:gs pos="100000">
                        <a:schemeClr val="bg2"/>
                      </a:gs>
                    </a:gsLst>
                    <a:lin ang="5400000" scaled="0"/>
                  </a:gradFill>
                </a:rPr>
                <a:t>and resource storage</a:t>
              </a:r>
              <a:endParaRPr lang="en-US" sz="2244" i="1" dirty="0">
                <a:gradFill>
                  <a:gsLst>
                    <a:gs pos="1250">
                      <a:schemeClr val="bg2"/>
                    </a:gs>
                    <a:gs pos="100000">
                      <a:schemeClr val="bg2"/>
                    </a:gs>
                  </a:gsLst>
                  <a:lin ang="5400000" scaled="0"/>
                </a:gradFill>
              </a:endParaRPr>
            </a:p>
          </p:txBody>
        </p:sp>
        <p:sp>
          <p:nvSpPr>
            <p:cNvPr id="12" name="Rectangle 11"/>
            <p:cNvSpPr/>
            <p:nvPr/>
          </p:nvSpPr>
          <p:spPr bwMode="auto">
            <a:xfrm>
              <a:off x="156317"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Full power of web—choose your infrastructure and technology</a:t>
              </a:r>
            </a:p>
          </p:txBody>
        </p:sp>
        <p:sp>
          <p:nvSpPr>
            <p:cNvPr id="13" name="Rectangle 12"/>
            <p:cNvSpPr/>
            <p:nvPr/>
          </p:nvSpPr>
          <p:spPr bwMode="auto">
            <a:xfrm>
              <a:off x="6255478" y="319686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SharePoint-based; no server-side code</a:t>
              </a:r>
            </a:p>
          </p:txBody>
        </p:sp>
        <p:sp>
          <p:nvSpPr>
            <p:cNvPr id="14" name="Rectangle 13"/>
            <p:cNvSpPr/>
            <p:nvPr/>
          </p:nvSpPr>
          <p:spPr bwMode="auto">
            <a:xfrm>
              <a:off x="156317"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May require your own hosting</a:t>
              </a:r>
              <a:endParaRPr lang="en-US" sz="2244" dirty="0">
                <a:gradFill>
                  <a:gsLst>
                    <a:gs pos="1250">
                      <a:schemeClr val="bg2"/>
                    </a:gs>
                    <a:gs pos="100000">
                      <a:schemeClr val="bg2"/>
                    </a:gs>
                  </a:gsLst>
                  <a:lin ang="5400000" scaled="0"/>
                </a:gradFill>
              </a:endParaRPr>
            </a:p>
          </p:txBody>
        </p:sp>
        <p:sp>
          <p:nvSpPr>
            <p:cNvPr id="15" name="Rectangle 14"/>
            <p:cNvSpPr/>
            <p:nvPr/>
          </p:nvSpPr>
          <p:spPr bwMode="auto">
            <a:xfrm>
              <a:off x="6255478" y="421542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a:gradFill>
                    <a:gsLst>
                      <a:gs pos="1250">
                        <a:schemeClr val="bg2"/>
                      </a:gs>
                      <a:gs pos="100000">
                        <a:schemeClr val="bg2"/>
                      </a:gs>
                    </a:gsLst>
                    <a:lin ang="5400000" scaled="0"/>
                  </a:gradFill>
                </a:rPr>
                <a:t>Automatically hosted in SharePoint</a:t>
              </a:r>
              <a:endParaRPr lang="en-US" sz="2244" dirty="0">
                <a:gradFill>
                  <a:gsLst>
                    <a:gs pos="1250">
                      <a:schemeClr val="bg2"/>
                    </a:gs>
                    <a:gs pos="100000">
                      <a:schemeClr val="bg2"/>
                    </a:gs>
                  </a:gsLst>
                  <a:lin ang="5400000" scaled="0"/>
                </a:gradFill>
              </a:endParaRPr>
            </a:p>
          </p:txBody>
        </p:sp>
        <p:sp>
          <p:nvSpPr>
            <p:cNvPr id="16" name="Rectangle 15"/>
            <p:cNvSpPr/>
            <p:nvPr/>
          </p:nvSpPr>
          <p:spPr bwMode="auto">
            <a:xfrm>
              <a:off x="156317"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May require you own handling of </a:t>
              </a:r>
              <a:br>
                <a:rPr lang="en-US" sz="2244" dirty="0">
                  <a:gradFill>
                    <a:gsLst>
                      <a:gs pos="1250">
                        <a:schemeClr val="bg2"/>
                      </a:gs>
                      <a:gs pos="100000">
                        <a:schemeClr val="bg2"/>
                      </a:gs>
                    </a:gsLst>
                    <a:lin ang="5400000" scaled="0"/>
                  </a:gradFill>
                </a:rPr>
              </a:br>
              <a:r>
                <a:rPr lang="en-US" sz="2244" dirty="0">
                  <a:gradFill>
                    <a:gsLst>
                      <a:gs pos="1250">
                        <a:schemeClr val="bg2"/>
                      </a:gs>
                      <a:gs pos="100000">
                        <a:schemeClr val="bg2"/>
                      </a:gs>
                    </a:gsLst>
                    <a:lin ang="5400000" scaled="0"/>
                  </a:gradFill>
                </a:rPr>
                <a:t>multitenancy and permission management</a:t>
              </a:r>
            </a:p>
          </p:txBody>
        </p:sp>
        <p:sp>
          <p:nvSpPr>
            <p:cNvPr id="17" name="Rectangle 16"/>
            <p:cNvSpPr/>
            <p:nvPr/>
          </p:nvSpPr>
          <p:spPr bwMode="auto">
            <a:xfrm>
              <a:off x="6255478" y="5233985"/>
              <a:ext cx="6024682" cy="9326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nSpc>
                  <a:spcPct val="90000"/>
                </a:lnSpc>
              </a:pPr>
              <a:r>
                <a:rPr lang="en-US" sz="2244" dirty="0">
                  <a:gradFill>
                    <a:gsLst>
                      <a:gs pos="1250">
                        <a:schemeClr val="bg2"/>
                      </a:gs>
                      <a:gs pos="100000">
                        <a:schemeClr val="bg2"/>
                      </a:gs>
                    </a:gsLst>
                    <a:lin ang="5400000" scaled="0"/>
                  </a:gradFill>
                </a:rPr>
                <a:t>Inherent multitenancy and isolation</a:t>
              </a:r>
            </a:p>
          </p:txBody>
        </p:sp>
      </p:grpSp>
    </p:spTree>
    <p:extLst>
      <p:ext uri="{BB962C8B-B14F-4D97-AF65-F5344CB8AC3E}">
        <p14:creationId xmlns:p14="http://schemas.microsoft.com/office/powerpoint/2010/main" val="28898602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Add-in isolation</a:t>
            </a:r>
            <a:endParaRPr lang="en-US" dirty="0"/>
          </a:p>
        </p:txBody>
      </p:sp>
      <p:sp>
        <p:nvSpPr>
          <p:cNvPr id="5" name="Content Placeholder 4"/>
          <p:cNvSpPr>
            <a:spLocks noGrp="1"/>
          </p:cNvSpPr>
          <p:nvPr>
            <p:ph type="body" sz="quarter" idx="10"/>
          </p:nvPr>
        </p:nvSpPr>
        <p:spPr>
          <a:xfrm>
            <a:off x="257448" y="1227305"/>
            <a:ext cx="11887200"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When </a:t>
            </a:r>
            <a:r>
              <a:rPr lang="en-US" sz="4080" dirty="0" smtClean="0">
                <a:gradFill>
                  <a:gsLst>
                    <a:gs pos="1250">
                      <a:schemeClr val="tx2"/>
                    </a:gs>
                    <a:gs pos="100000">
                      <a:schemeClr val="tx2"/>
                    </a:gs>
                  </a:gsLst>
                  <a:lin ang="5400000" scaled="0"/>
                </a:gradFill>
              </a:rPr>
              <a:t>add-ins </a:t>
            </a:r>
            <a:r>
              <a:rPr lang="en-US" sz="4080" dirty="0">
                <a:gradFill>
                  <a:gsLst>
                    <a:gs pos="1250">
                      <a:schemeClr val="tx2"/>
                    </a:gs>
                    <a:gs pos="100000">
                      <a:schemeClr val="tx2"/>
                    </a:gs>
                  </a:gsLst>
                  <a:lin ang="5400000" scaled="0"/>
                </a:gradFill>
              </a:rPr>
              <a:t>are provisioned, new </a:t>
            </a:r>
            <a:r>
              <a:rPr lang="en-US" sz="4080" dirty="0" err="1">
                <a:gradFill>
                  <a:gsLst>
                    <a:gs pos="1250">
                      <a:schemeClr val="tx2"/>
                    </a:gs>
                    <a:gs pos="100000">
                      <a:schemeClr val="tx2"/>
                    </a:gs>
                  </a:gsLst>
                  <a:lin ang="5400000" scaled="0"/>
                </a:gradFill>
              </a:rPr>
              <a:t>SPWeb</a:t>
            </a:r>
            <a:r>
              <a:rPr lang="en-US" sz="4080" dirty="0">
                <a:gradFill>
                  <a:gsLst>
                    <a:gs pos="1250">
                      <a:schemeClr val="tx2"/>
                    </a:gs>
                    <a:gs pos="100000">
                      <a:schemeClr val="tx2"/>
                    </a:gs>
                  </a:gsLst>
                  <a:lin ang="5400000" scaled="0"/>
                </a:gradFill>
              </a:rPr>
              <a:t> (</a:t>
            </a:r>
            <a:r>
              <a:rPr lang="en-US" sz="4080" dirty="0" err="1">
                <a:gradFill>
                  <a:gsLst>
                    <a:gs pos="1250">
                      <a:schemeClr val="tx2"/>
                    </a:gs>
                    <a:gs pos="100000">
                      <a:schemeClr val="tx2"/>
                    </a:gs>
                  </a:gsLst>
                  <a:lin ang="5400000" scaled="0"/>
                </a:gradFill>
              </a:rPr>
              <a:t>AppWeb</a:t>
            </a:r>
            <a:r>
              <a:rPr lang="en-US" sz="4080" dirty="0">
                <a:gradFill>
                  <a:gsLst>
                    <a:gs pos="1250">
                      <a:schemeClr val="tx2"/>
                    </a:gs>
                    <a:gs pos="100000">
                      <a:schemeClr val="tx2"/>
                    </a:gs>
                  </a:gsLst>
                  <a:lin ang="5400000" scaled="0"/>
                </a:gradFill>
              </a:rPr>
              <a:t>) created within hosting </a:t>
            </a:r>
            <a:r>
              <a:rPr lang="en-US" sz="4080" dirty="0" err="1">
                <a:gradFill>
                  <a:gsLst>
                    <a:gs pos="1250">
                      <a:schemeClr val="tx2"/>
                    </a:gs>
                    <a:gs pos="100000">
                      <a:schemeClr val="tx2"/>
                    </a:gs>
                  </a:gsLst>
                  <a:lin ang="5400000" scaled="0"/>
                </a:gradFill>
              </a:rPr>
              <a:t>SPWeb</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Each </a:t>
            </a:r>
            <a:r>
              <a:rPr lang="en-US" sz="2040" dirty="0" smtClean="0"/>
              <a:t>add-in </a:t>
            </a:r>
            <a:r>
              <a:rPr lang="en-US" sz="2040" dirty="0"/>
              <a:t>resides within it’s own </a:t>
            </a:r>
            <a:r>
              <a:rPr lang="en-US" sz="2040" dirty="0" err="1"/>
              <a:t>SPWeb</a:t>
            </a:r>
            <a:r>
              <a:rPr lang="en-US" sz="2040" dirty="0"/>
              <a:t> for isolation</a:t>
            </a:r>
          </a:p>
          <a:p>
            <a:pPr marL="0" lvl="1" indent="0">
              <a:spcBef>
                <a:spcPts val="1224"/>
              </a:spcBef>
              <a:buNone/>
            </a:pPr>
            <a:r>
              <a:rPr lang="en-US" sz="2040" dirty="0"/>
              <a:t>Special DNS address configured by administrators</a:t>
            </a:r>
          </a:p>
          <a:p>
            <a:pPr marL="0" lvl="1" indent="0">
              <a:spcBef>
                <a:spcPts val="1224"/>
              </a:spcBef>
              <a:buNone/>
            </a:pPr>
            <a:r>
              <a:rPr lang="en-US" sz="2040" dirty="0" smtClean="0"/>
              <a:t>Add-in </a:t>
            </a:r>
            <a:r>
              <a:rPr lang="en-US" sz="2040" dirty="0" err="1"/>
              <a:t>SPWeb’s</a:t>
            </a:r>
            <a:r>
              <a:rPr lang="en-US" sz="2040" dirty="0"/>
              <a:t> live in separate domain (DNS)</a:t>
            </a:r>
          </a:p>
          <a:p>
            <a:pPr marL="0" indent="0">
              <a:spcBef>
                <a:spcPts val="1224"/>
              </a:spcBef>
              <a:buNone/>
            </a:pPr>
            <a:r>
              <a:rPr lang="en-US" sz="4080" dirty="0">
                <a:gradFill>
                  <a:gsLst>
                    <a:gs pos="1250">
                      <a:schemeClr val="tx2"/>
                    </a:gs>
                    <a:gs pos="100000">
                      <a:schemeClr val="tx2"/>
                    </a:gs>
                  </a:gsLst>
                  <a:lin ang="5400000" scaled="0"/>
                </a:gradFill>
              </a:rPr>
              <a:t>Each </a:t>
            </a:r>
            <a:r>
              <a:rPr lang="en-US" sz="4080" dirty="0" smtClean="0">
                <a:gradFill>
                  <a:gsLst>
                    <a:gs pos="1250">
                      <a:schemeClr val="tx2"/>
                    </a:gs>
                    <a:gs pos="100000">
                      <a:schemeClr val="tx2"/>
                    </a:gs>
                  </a:gsLst>
                  <a:lin ang="5400000" scaled="0"/>
                </a:gradFill>
              </a:rPr>
              <a:t>add-in </a:t>
            </a:r>
            <a:r>
              <a:rPr lang="en-US" sz="4080" dirty="0">
                <a:gradFill>
                  <a:gsLst>
                    <a:gs pos="1250">
                      <a:schemeClr val="tx2"/>
                    </a:gs>
                    <a:gs pos="100000">
                      <a:schemeClr val="tx2"/>
                    </a:gs>
                  </a:gsLst>
                  <a:lin ang="5400000" scaled="0"/>
                </a:gradFill>
              </a:rPr>
              <a:t>hosted on it’s own unique URL because</a:t>
            </a:r>
          </a:p>
          <a:p>
            <a:pPr marL="0" lvl="1" indent="0">
              <a:spcBef>
                <a:spcPts val="1224"/>
              </a:spcBef>
              <a:buNone/>
            </a:pPr>
            <a:r>
              <a:rPr lang="en-US" sz="2040" dirty="0"/>
              <a:t>Blocks XSS: isolation to special </a:t>
            </a:r>
            <a:r>
              <a:rPr lang="en-US" sz="2040" dirty="0" err="1"/>
              <a:t>SPWeb</a:t>
            </a:r>
            <a:r>
              <a:rPr lang="en-US" sz="2040" dirty="0"/>
              <a:t> under special domain blocks cross site scripting</a:t>
            </a:r>
          </a:p>
          <a:p>
            <a:pPr marL="0" lvl="1" indent="0">
              <a:spcBef>
                <a:spcPts val="1224"/>
              </a:spcBef>
              <a:buNone/>
            </a:pPr>
            <a:r>
              <a:rPr lang="en-US" sz="2040" dirty="0"/>
              <a:t>Enforces </a:t>
            </a:r>
            <a:r>
              <a:rPr lang="en-US" sz="2040" dirty="0" smtClean="0"/>
              <a:t>add-in </a:t>
            </a:r>
            <a:r>
              <a:rPr lang="en-US" sz="2040" dirty="0"/>
              <a:t>permissions: </a:t>
            </a:r>
            <a:r>
              <a:rPr lang="en-US" sz="2040" dirty="0" smtClean="0"/>
              <a:t>add-in </a:t>
            </a:r>
            <a:r>
              <a:rPr lang="en-US" sz="2040" dirty="0"/>
              <a:t>communicate with sites via CSOM/API and must be granted to do so</a:t>
            </a:r>
          </a:p>
        </p:txBody>
      </p:sp>
    </p:spTree>
    <p:extLst>
      <p:ext uri="{BB962C8B-B14F-4D97-AF65-F5344CB8AC3E}">
        <p14:creationId xmlns:p14="http://schemas.microsoft.com/office/powerpoint/2010/main" val="39073087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92350" y="3939696"/>
            <a:ext cx="1217517" cy="466114"/>
          </a:xfrm>
          <a:prstGeom prst="rect">
            <a:avLst/>
          </a:prstGeom>
          <a:solidFill>
            <a:schemeClr val="accent3">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3" name="Title 2"/>
          <p:cNvSpPr>
            <a:spLocks noGrp="1"/>
          </p:cNvSpPr>
          <p:nvPr>
            <p:ph type="title"/>
          </p:nvPr>
        </p:nvSpPr>
        <p:spPr>
          <a:xfrm>
            <a:off x="260510" y="299914"/>
            <a:ext cx="11375536" cy="762786"/>
          </a:xfrm>
        </p:spPr>
        <p:txBody>
          <a:bodyPr/>
          <a:lstStyle/>
          <a:p>
            <a:r>
              <a:rPr lang="en-US" dirty="0" smtClean="0"/>
              <a:t>Understanding the add-in URL</a:t>
            </a:r>
            <a:endParaRPr lang="en-US" dirty="0"/>
          </a:p>
        </p:txBody>
      </p:sp>
      <p:sp>
        <p:nvSpPr>
          <p:cNvPr id="2" name="Text Placeholder 1"/>
          <p:cNvSpPr>
            <a:spLocks noGrp="1"/>
          </p:cNvSpPr>
          <p:nvPr>
            <p:ph type="body" sz="quarter" idx="10"/>
          </p:nvPr>
        </p:nvSpPr>
        <p:spPr>
          <a:xfrm>
            <a:off x="234496" y="1178639"/>
            <a:ext cx="11882419" cy="5484812"/>
          </a:xfrm>
        </p:spPr>
        <p:txBody>
          <a:bodyPr vert="horz" lIns="186521" tIns="149217" rIns="186521" bIns="149217" rtlCol="0">
            <a:noAutofit/>
          </a:bodyPr>
          <a:lstStyle/>
          <a:p>
            <a:pPr marL="0" indent="0">
              <a:lnSpc>
                <a:spcPct val="100000"/>
              </a:lnSpc>
              <a:buNone/>
            </a:pPr>
            <a:r>
              <a:rPr lang="en-US" sz="4080" dirty="0" smtClean="0">
                <a:gradFill>
                  <a:gsLst>
                    <a:gs pos="1250">
                      <a:schemeClr val="tx2"/>
                    </a:gs>
                    <a:gs pos="100000">
                      <a:schemeClr val="tx2"/>
                    </a:gs>
                  </a:gsLst>
                  <a:lin ang="5400000" scaled="0"/>
                </a:gradFill>
              </a:rPr>
              <a:t>Scenario: </a:t>
            </a:r>
          </a:p>
          <a:p>
            <a:pPr marL="0" indent="0">
              <a:lnSpc>
                <a:spcPct val="100000"/>
              </a:lnSpc>
              <a:buNone/>
            </a:pPr>
            <a:r>
              <a:rPr lang="en-US" sz="2448" dirty="0" smtClean="0">
                <a:latin typeface="+mn-lt"/>
              </a:rPr>
              <a:t>Add-in installed in </a:t>
            </a:r>
            <a:r>
              <a:rPr lang="en-US" sz="2448" b="1" dirty="0" smtClean="0">
                <a:latin typeface="+mn-lt"/>
              </a:rPr>
              <a:t>https://intranet.contoso.com </a:t>
            </a:r>
          </a:p>
          <a:p>
            <a:pPr marL="0" indent="0">
              <a:lnSpc>
                <a:spcPct val="100000"/>
              </a:lnSpc>
              <a:buNone/>
            </a:pPr>
            <a:endParaRPr lang="en-US" sz="4080" dirty="0" smtClean="0"/>
          </a:p>
          <a:p>
            <a:pPr marL="0" indent="0">
              <a:lnSpc>
                <a:spcPct val="100000"/>
              </a:lnSpc>
              <a:buNone/>
            </a:pPr>
            <a:r>
              <a:rPr lang="en-US" sz="4080" dirty="0" smtClean="0">
                <a:gradFill>
                  <a:gsLst>
                    <a:gs pos="0">
                      <a:schemeClr val="tx2"/>
                    </a:gs>
                    <a:gs pos="100000">
                      <a:schemeClr val="tx2"/>
                    </a:gs>
                  </a:gsLst>
                  <a:lin ang="5400000" scaled="0"/>
                </a:gradFill>
              </a:rPr>
              <a:t>Dissecting the add-in URL:</a:t>
            </a:r>
            <a:r>
              <a:rPr lang="en-US" sz="2040" dirty="0" smtClean="0">
                <a:gradFill>
                  <a:gsLst>
                    <a:gs pos="0">
                      <a:schemeClr val="tx2"/>
                    </a:gs>
                    <a:gs pos="100000">
                      <a:schemeClr val="tx2"/>
                    </a:gs>
                  </a:gsLst>
                  <a:lin ang="5400000" scaled="0"/>
                </a:gradFill>
              </a:rPr>
              <a:t> </a:t>
            </a:r>
          </a:p>
          <a:p>
            <a:pPr marL="0" lvl="1" indent="0">
              <a:lnSpc>
                <a:spcPct val="100000"/>
              </a:lnSpc>
              <a:buNone/>
            </a:pPr>
            <a:r>
              <a:rPr lang="en-US" dirty="0" smtClean="0"/>
              <a:t>https://tenant-APPUID.domain.com/APPNAME</a:t>
            </a:r>
          </a:p>
          <a:p>
            <a:endParaRPr lang="en-US" sz="2040" dirty="0"/>
          </a:p>
        </p:txBody>
      </p:sp>
      <p:sp>
        <p:nvSpPr>
          <p:cNvPr id="7" name="Rounded Rectangle 6"/>
          <p:cNvSpPr/>
          <p:nvPr/>
        </p:nvSpPr>
        <p:spPr>
          <a:xfrm>
            <a:off x="593168" y="2610379"/>
            <a:ext cx="11287380" cy="46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19493" tIns="59747" rIns="119493" bIns="59747" rtlCol="0" anchor="ctr"/>
          <a:lstStyle/>
          <a:p>
            <a:pPr algn="ctr"/>
            <a:r>
              <a:rPr lang="en-US" sz="1733" b="1" dirty="0">
                <a:latin typeface="Courier New" pitchFamily="49" charset="0"/>
                <a:cs typeface="Courier New" pitchFamily="49" charset="0"/>
              </a:rPr>
              <a:t>https://app-bf473b5225nn0f.contoso.com/SharePointAppTitle</a:t>
            </a:r>
          </a:p>
        </p:txBody>
      </p:sp>
      <p:sp>
        <p:nvSpPr>
          <p:cNvPr id="19" name="Text Placeholder 8"/>
          <p:cNvSpPr txBox="1">
            <a:spLocks/>
          </p:cNvSpPr>
          <p:nvPr/>
        </p:nvSpPr>
        <p:spPr>
          <a:xfrm>
            <a:off x="265884" y="4640822"/>
            <a:ext cx="5281251" cy="652237"/>
          </a:xfrm>
          <a:prstGeom prst="rect">
            <a:avLst/>
          </a:prstGeom>
        </p:spPr>
        <p:txBody>
          <a:bodyPr vert="horz" lIns="186521" tIns="149217" rIns="186521" bIns="149217" rtlCol="0">
            <a:noAutofit/>
          </a:bodyPr>
          <a:lstStyle>
            <a:lvl1pPr marL="0" indent="0" algn="l" defTabSz="914400" rtl="0" eaLnBrk="1" latinLnBrk="0" hangingPunct="1">
              <a:lnSpc>
                <a:spcPct val="85000"/>
              </a:lnSpc>
              <a:spcBef>
                <a:spcPts val="2400"/>
              </a:spcBef>
              <a:spcAft>
                <a:spcPts val="0"/>
              </a:spcAft>
              <a:buClr>
                <a:srgbClr val="00B0F0"/>
              </a:buClr>
              <a:buSzPct val="100000"/>
              <a:buFont typeface="Wingdings" pitchFamily="2" charset="2"/>
              <a:buNone/>
              <a:defRPr sz="3200" kern="1200" spc="-70" baseline="0">
                <a:solidFill>
                  <a:srgbClr val="666666"/>
                </a:solidFill>
                <a:latin typeface="Segoe UI" pitchFamily="34" charset="0"/>
                <a:ea typeface="Segoe UI" pitchFamily="34" charset="0"/>
                <a:cs typeface="Segoe UI" pitchFamily="34" charset="0"/>
              </a:defRPr>
            </a:lvl1pPr>
            <a:lvl2pPr marL="457200" indent="0" algn="l" defTabSz="914400" rtl="0" eaLnBrk="1" latinLnBrk="0" hangingPunct="1">
              <a:lnSpc>
                <a:spcPct val="85000"/>
              </a:lnSpc>
              <a:spcBef>
                <a:spcPts val="600"/>
              </a:spcBef>
              <a:spcAft>
                <a:spcPts val="0"/>
              </a:spcAft>
              <a:buClr>
                <a:srgbClr val="00B0F0"/>
              </a:buClr>
              <a:buSzPct val="100000"/>
              <a:buFont typeface="Wingdings" pitchFamily="2" charset="2"/>
              <a:buNone/>
              <a:defRPr sz="2800" kern="1200" spc="-70" baseline="0">
                <a:solidFill>
                  <a:srgbClr val="666666"/>
                </a:solidFill>
                <a:latin typeface="Segoe UI" pitchFamily="34" charset="0"/>
                <a:ea typeface="Segoe UI" pitchFamily="34" charset="0"/>
                <a:cs typeface="Segoe UI" pitchFamily="34" charset="0"/>
              </a:defRPr>
            </a:lvl2pPr>
            <a:lvl3pPr marL="914400" indent="0" algn="l" defTabSz="914400" rtl="0" eaLnBrk="1" latinLnBrk="0" hangingPunct="1">
              <a:lnSpc>
                <a:spcPct val="85000"/>
              </a:lnSpc>
              <a:spcBef>
                <a:spcPts val="600"/>
              </a:spcBef>
              <a:spcAft>
                <a:spcPts val="0"/>
              </a:spcAft>
              <a:buClr>
                <a:srgbClr val="00B0F0"/>
              </a:buClr>
              <a:buFont typeface="Wingdings" pitchFamily="2" charset="2"/>
              <a:buNone/>
              <a:defRPr sz="2400" kern="1200" spc="-70" baseline="0">
                <a:solidFill>
                  <a:srgbClr val="666666"/>
                </a:solidFill>
                <a:latin typeface="Segoe UI" pitchFamily="34" charset="0"/>
                <a:ea typeface="Segoe UI" pitchFamily="34" charset="0"/>
                <a:cs typeface="Segoe UI" pitchFamily="34" charset="0"/>
              </a:defRPr>
            </a:lvl3pPr>
            <a:lvl4pPr marL="13716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4pPr>
            <a:lvl5pPr marL="1828800" indent="0" algn="l" defTabSz="914400" rtl="0" eaLnBrk="1" latinLnBrk="0" hangingPunct="1">
              <a:lnSpc>
                <a:spcPct val="85000"/>
              </a:lnSpc>
              <a:spcBef>
                <a:spcPts val="600"/>
              </a:spcBef>
              <a:spcAft>
                <a:spcPts val="0"/>
              </a:spcAft>
              <a:buClr>
                <a:srgbClr val="00B0F0"/>
              </a:buClr>
              <a:buFont typeface="Wingdings" pitchFamily="2" charset="2"/>
              <a:buNone/>
              <a:defRPr sz="2000" kern="1200" spc="-70" baseline="0">
                <a:solidFill>
                  <a:srgbClr val="666666"/>
                </a:solidFill>
                <a:latin typeface="Segoe UI" pitchFamily="34" charset="0"/>
                <a:ea typeface="Segoe UI" pitchFamily="34" charset="0"/>
                <a:cs typeface="Segoe UI" pitchFamily="34" charset="0"/>
              </a:defRPr>
            </a:lvl5pPr>
            <a:lvl6pPr marL="22860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r>
              <a:rPr lang="en-US" sz="2040" b="1" spc="0" dirty="0">
                <a:gradFill>
                  <a:gsLst>
                    <a:gs pos="1250">
                      <a:schemeClr val="bg2"/>
                    </a:gs>
                    <a:gs pos="100000">
                      <a:schemeClr val="bg2"/>
                    </a:gs>
                  </a:gsLst>
                  <a:lin ang="5400000" scaled="0"/>
                </a:gradFill>
              </a:rPr>
              <a:t>APPUID</a:t>
            </a:r>
          </a:p>
        </p:txBody>
      </p:sp>
      <p:sp>
        <p:nvSpPr>
          <p:cNvPr id="20" name="Content Placeholder 1"/>
          <p:cNvSpPr txBox="1">
            <a:spLocks/>
          </p:cNvSpPr>
          <p:nvPr/>
        </p:nvSpPr>
        <p:spPr>
          <a:xfrm>
            <a:off x="265884" y="5023757"/>
            <a:ext cx="5281251"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Unique ID given to each </a:t>
            </a:r>
            <a:br>
              <a:rPr lang="en-US" sz="2040" dirty="0">
                <a:gradFill>
                  <a:gsLst>
                    <a:gs pos="1250">
                      <a:schemeClr val="bg2"/>
                    </a:gs>
                    <a:gs pos="100000">
                      <a:schemeClr val="bg2"/>
                    </a:gs>
                  </a:gsLst>
                  <a:lin ang="5400000" scaled="0"/>
                </a:gradFill>
              </a:rPr>
            </a:b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installation in tenancy</a:t>
            </a:r>
          </a:p>
          <a:p>
            <a:pPr marL="0" indent="0">
              <a:lnSpc>
                <a:spcPct val="90000"/>
              </a:lnSpc>
              <a:spcBef>
                <a:spcPts val="1224"/>
              </a:spcBef>
              <a:buNone/>
            </a:pPr>
            <a:r>
              <a:rPr lang="en-US" sz="2040" dirty="0">
                <a:gradFill>
                  <a:gsLst>
                    <a:gs pos="1250">
                      <a:schemeClr val="bg2"/>
                    </a:gs>
                    <a:gs pos="100000">
                      <a:schemeClr val="bg2"/>
                    </a:gs>
                  </a:gsLst>
                  <a:lin ang="5400000" scaled="0"/>
                </a:gradFill>
              </a:rPr>
              <a:t>Makes each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domain unique</a:t>
            </a:r>
          </a:p>
        </p:txBody>
      </p:sp>
      <p:sp>
        <p:nvSpPr>
          <p:cNvPr id="21" name="Text Placeholder 9"/>
          <p:cNvSpPr txBox="1">
            <a:spLocks/>
          </p:cNvSpPr>
          <p:nvPr/>
        </p:nvSpPr>
        <p:spPr>
          <a:xfrm>
            <a:off x="5583370" y="4640822"/>
            <a:ext cx="5285566" cy="652237"/>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40" b="1" spc="0" dirty="0">
                <a:gradFill>
                  <a:gsLst>
                    <a:gs pos="1250">
                      <a:schemeClr val="bg2"/>
                    </a:gs>
                    <a:gs pos="100000">
                      <a:schemeClr val="bg2"/>
                    </a:gs>
                  </a:gsLst>
                  <a:lin ang="5400000" scaled="0"/>
                </a:gradFill>
              </a:rPr>
              <a:t>APPNAME</a:t>
            </a:r>
          </a:p>
        </p:txBody>
      </p:sp>
      <p:sp>
        <p:nvSpPr>
          <p:cNvPr id="22" name="Content Placeholder 2"/>
          <p:cNvSpPr txBox="1">
            <a:spLocks/>
          </p:cNvSpPr>
          <p:nvPr/>
        </p:nvSpPr>
        <p:spPr>
          <a:xfrm>
            <a:off x="5583370" y="5023757"/>
            <a:ext cx="5285566" cy="1591585"/>
          </a:xfrm>
          <a:prstGeom prst="rect">
            <a:avLst/>
          </a:prstGeom>
        </p:spPr>
        <p:txBody>
          <a:bodyPr lIns="186521" tIns="149217" rIns="186521" bIns="149217"/>
          <a:lstStyle>
            <a:lvl1pPr marL="342900" indent="-342900" algn="l" defTabSz="914400" rtl="0" eaLnBrk="1" latinLnBrk="0" hangingPunct="1">
              <a:lnSpc>
                <a:spcPct val="85000"/>
              </a:lnSpc>
              <a:spcBef>
                <a:spcPts val="2400"/>
              </a:spcBef>
              <a:spcAft>
                <a:spcPts val="0"/>
              </a:spcAft>
              <a:buClr>
                <a:srgbClr val="00B0F0"/>
              </a:buClr>
              <a:buSzPct val="100000"/>
              <a:buFont typeface="Wingdings" pitchFamily="2" charset="2"/>
              <a:buChar char="§"/>
              <a:defRPr sz="2400" kern="1200" spc="-70" baseline="0">
                <a:solidFill>
                  <a:srgbClr val="666666"/>
                </a:solidFill>
                <a:latin typeface="Segoe UI" pitchFamily="34" charset="0"/>
                <a:ea typeface="Segoe UI" pitchFamily="34" charset="0"/>
                <a:cs typeface="Segoe UI" pitchFamily="34" charset="0"/>
              </a:defRPr>
            </a:lvl1pPr>
            <a:lvl2pPr marL="742950" indent="-285750" algn="l" defTabSz="914400" rtl="0" eaLnBrk="1" latinLnBrk="0" hangingPunct="1">
              <a:lnSpc>
                <a:spcPct val="85000"/>
              </a:lnSpc>
              <a:spcBef>
                <a:spcPts val="600"/>
              </a:spcBef>
              <a:spcAft>
                <a:spcPts val="0"/>
              </a:spcAft>
              <a:buClr>
                <a:srgbClr val="00B0F0"/>
              </a:buClr>
              <a:buSzPct val="100000"/>
              <a:buFont typeface="Wingdings" pitchFamily="2" charset="2"/>
              <a:buChar char="§"/>
              <a:defRPr sz="2000" kern="1200" spc="-70" baseline="0">
                <a:solidFill>
                  <a:srgbClr val="666666"/>
                </a:solidFill>
                <a:latin typeface="Segoe UI" pitchFamily="34" charset="0"/>
                <a:ea typeface="Segoe UI" pitchFamily="34" charset="0"/>
                <a:cs typeface="Segoe UI" pitchFamily="34" charset="0"/>
              </a:defRPr>
            </a:lvl2pPr>
            <a:lvl3pPr marL="11430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3pPr>
            <a:lvl4pPr marL="16002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4pPr>
            <a:lvl5pPr marL="2057400" indent="-228600" algn="l" defTabSz="914400" rtl="0" eaLnBrk="1" latinLnBrk="0" hangingPunct="1">
              <a:lnSpc>
                <a:spcPct val="85000"/>
              </a:lnSpc>
              <a:spcBef>
                <a:spcPts val="600"/>
              </a:spcBef>
              <a:spcAft>
                <a:spcPts val="0"/>
              </a:spcAft>
              <a:buClr>
                <a:srgbClr val="00B0F0"/>
              </a:buClr>
              <a:buFont typeface="Wingdings" pitchFamily="2" charset="2"/>
              <a:buChar char="§"/>
              <a:defRPr sz="1800" kern="1200" spc="-70" baseline="0">
                <a:solidFill>
                  <a:srgbClr val="666666"/>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24"/>
              </a:spcBef>
              <a:buNone/>
            </a:pPr>
            <a:r>
              <a:rPr lang="en-US" sz="2040" dirty="0">
                <a:gradFill>
                  <a:gsLst>
                    <a:gs pos="1250">
                      <a:schemeClr val="bg2"/>
                    </a:gs>
                    <a:gs pos="100000">
                      <a:schemeClr val="bg2"/>
                    </a:gs>
                  </a:gsLst>
                  <a:lin ang="5400000" scaled="0"/>
                </a:gradFill>
              </a:rPr>
              <a:t>Name of </a:t>
            </a:r>
            <a:r>
              <a:rPr lang="en-US" sz="2040" dirty="0" err="1">
                <a:gradFill>
                  <a:gsLst>
                    <a:gs pos="1250">
                      <a:schemeClr val="bg2"/>
                    </a:gs>
                    <a:gs pos="100000">
                      <a:schemeClr val="bg2"/>
                    </a:gs>
                  </a:gsLst>
                  <a:lin ang="5400000" scaled="0"/>
                </a:gradFill>
              </a:rPr>
              <a:t>SPWeb</a:t>
            </a:r>
            <a:r>
              <a:rPr lang="en-US" sz="2040" dirty="0">
                <a:gradFill>
                  <a:gsLst>
                    <a:gs pos="1250">
                      <a:schemeClr val="bg2"/>
                    </a:gs>
                    <a:gs pos="100000">
                      <a:schemeClr val="bg2"/>
                    </a:gs>
                  </a:gsLst>
                  <a:lin ang="5400000" scaled="0"/>
                </a:gradFill>
              </a:rPr>
              <a:t> under where </a:t>
            </a:r>
            <a:r>
              <a:rPr lang="en-US" sz="2040" dirty="0" smtClean="0">
                <a:gradFill>
                  <a:gsLst>
                    <a:gs pos="1250">
                      <a:schemeClr val="bg2"/>
                    </a:gs>
                    <a:gs pos="100000">
                      <a:schemeClr val="bg2"/>
                    </a:gs>
                  </a:gsLst>
                  <a:lin ang="5400000" scaled="0"/>
                </a:gradFill>
              </a:rPr>
              <a:t>add-in </a:t>
            </a:r>
            <a:r>
              <a:rPr lang="en-US" sz="2040" dirty="0">
                <a:gradFill>
                  <a:gsLst>
                    <a:gs pos="1250">
                      <a:schemeClr val="bg2"/>
                    </a:gs>
                    <a:gs pos="100000">
                      <a:schemeClr val="bg2"/>
                    </a:gs>
                  </a:gsLst>
                  <a:lin ang="5400000" scaled="0"/>
                </a:gradFill>
              </a:rPr>
              <a:t>is installed</a:t>
            </a:r>
          </a:p>
          <a:p>
            <a:pPr marL="0" indent="0">
              <a:lnSpc>
                <a:spcPct val="90000"/>
              </a:lnSpc>
              <a:spcBef>
                <a:spcPts val="1224"/>
              </a:spcBef>
              <a:buNone/>
            </a:pPr>
            <a:r>
              <a:rPr lang="en-US" sz="2040" dirty="0">
                <a:gradFill>
                  <a:gsLst>
                    <a:gs pos="1250">
                      <a:schemeClr val="bg2"/>
                    </a:gs>
                    <a:gs pos="100000">
                      <a:schemeClr val="bg2"/>
                    </a:gs>
                  </a:gsLst>
                  <a:lin ang="5400000" scaled="0"/>
                </a:gradFill>
              </a:rPr>
              <a:t>Developers have control</a:t>
            </a:r>
          </a:p>
        </p:txBody>
      </p:sp>
      <p:sp>
        <p:nvSpPr>
          <p:cNvPr id="15" name="Rectangle 14"/>
          <p:cNvSpPr/>
          <p:nvPr/>
        </p:nvSpPr>
        <p:spPr>
          <a:xfrm>
            <a:off x="5304380" y="3939696"/>
            <a:ext cx="1525554" cy="466114"/>
          </a:xfrm>
          <a:prstGeom prst="rect">
            <a:avLst/>
          </a:prstGeom>
          <a:solidFill>
            <a:schemeClr val="accent2">
              <a:alpha val="50196"/>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19493" tIns="59747" rIns="119493" bIns="59747" rtlCol="0" anchor="ctr"/>
          <a:lstStyle/>
          <a:p>
            <a:pPr algn="ctr"/>
            <a:endParaRPr lang="en-US" sz="1835"/>
          </a:p>
        </p:txBody>
      </p:sp>
      <p:sp>
        <p:nvSpPr>
          <p:cNvPr id="16" name="Right Arrow 15"/>
          <p:cNvSpPr/>
          <p:nvPr/>
        </p:nvSpPr>
        <p:spPr bwMode="auto">
          <a:xfrm rot="2981525">
            <a:off x="7257329" y="2154507"/>
            <a:ext cx="1024587" cy="328178"/>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709510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51" y="273020"/>
            <a:ext cx="11375536" cy="762786"/>
          </a:xfrm>
        </p:spPr>
        <p:txBody>
          <a:bodyPr/>
          <a:lstStyle/>
          <a:p>
            <a:r>
              <a:rPr lang="en-US" dirty="0" smtClean="0"/>
              <a:t>Add-in entry points</a:t>
            </a:r>
            <a:endParaRPr lang="en-US" dirty="0"/>
          </a:p>
        </p:txBody>
      </p:sp>
      <p:sp>
        <p:nvSpPr>
          <p:cNvPr id="3" name="Content Placeholder 2"/>
          <p:cNvSpPr>
            <a:spLocks noGrp="1"/>
          </p:cNvSpPr>
          <p:nvPr>
            <p:ph type="body" sz="quarter" idx="10"/>
          </p:nvPr>
        </p:nvSpPr>
        <p:spPr>
          <a:xfrm>
            <a:off x="260208" y="1175956"/>
            <a:ext cx="11882419" cy="5484812"/>
          </a:xfrm>
        </p:spPr>
        <p:txBody>
          <a:bodyPr vert="horz" lIns="186521" tIns="149217" rIns="186521" bIns="149217" rtlCol="0">
            <a:noAutofit/>
          </a:bodyPr>
          <a:lstStyle/>
          <a:p>
            <a:pPr marL="0" indent="0">
              <a:spcBef>
                <a:spcPts val="1224"/>
              </a:spcBef>
              <a:buNone/>
            </a:pPr>
            <a:r>
              <a:rPr lang="en-US" sz="4080" dirty="0" smtClean="0">
                <a:gradFill>
                  <a:gsLst>
                    <a:gs pos="1250">
                      <a:schemeClr val="tx2"/>
                    </a:gs>
                    <a:gs pos="100000">
                      <a:schemeClr val="tx2"/>
                    </a:gs>
                  </a:gsLst>
                  <a:lin ang="5400000" scaled="0"/>
                </a:gradFill>
              </a:rPr>
              <a:t>Add-in entry points</a:t>
            </a:r>
          </a:p>
          <a:p>
            <a:pPr marL="0" lvl="1" indent="0">
              <a:spcBef>
                <a:spcPts val="1224"/>
              </a:spcBef>
              <a:buNone/>
            </a:pPr>
            <a:r>
              <a:rPr lang="en-US" sz="2040" dirty="0" smtClean="0"/>
              <a:t>Start page</a:t>
            </a:r>
          </a:p>
          <a:p>
            <a:pPr marL="0" lvl="1" indent="0">
              <a:spcBef>
                <a:spcPts val="1224"/>
              </a:spcBef>
              <a:buNone/>
            </a:pPr>
            <a:r>
              <a:rPr lang="en-US" sz="2040" dirty="0" smtClean="0"/>
              <a:t>Add-in parts</a:t>
            </a:r>
          </a:p>
          <a:p>
            <a:pPr marL="0" lvl="1" indent="0">
              <a:spcBef>
                <a:spcPts val="1224"/>
              </a:spcBef>
              <a:buNone/>
            </a:pPr>
            <a:r>
              <a:rPr lang="en-US" sz="2040" dirty="0" smtClean="0"/>
              <a:t>UI custom commands</a:t>
            </a:r>
          </a:p>
          <a:p>
            <a:pPr marL="0" lvl="1" indent="0">
              <a:spcBef>
                <a:spcPts val="1224"/>
              </a:spcBef>
              <a:buNone/>
            </a:pPr>
            <a:r>
              <a:rPr lang="en-US" sz="2040" dirty="0" smtClean="0"/>
              <a:t>Popup</a:t>
            </a:r>
          </a:p>
          <a:p>
            <a:pPr marL="0" indent="0">
              <a:spcBef>
                <a:spcPts val="1224"/>
              </a:spcBef>
              <a:buNone/>
            </a:pPr>
            <a:r>
              <a:rPr lang="en-US" dirty="0" smtClean="0">
                <a:gradFill>
                  <a:gsLst>
                    <a:gs pos="1250">
                      <a:schemeClr val="tx2"/>
                    </a:gs>
                    <a:gs pos="100000">
                      <a:schemeClr val="tx2"/>
                    </a:gs>
                  </a:gsLst>
                  <a:lin ang="5400000" scaled="0"/>
                </a:gradFill>
              </a:rPr>
              <a:t>The Chrome Control</a:t>
            </a:r>
          </a:p>
          <a:p>
            <a:pPr marL="0" lvl="1" indent="0">
              <a:spcBef>
                <a:spcPts val="1224"/>
              </a:spcBef>
              <a:buNone/>
            </a:pPr>
            <a:r>
              <a:rPr lang="en-US" sz="2040" dirty="0" smtClean="0"/>
              <a:t>Use the Chrome Control to inherit style and links from the host web in a cloud add-in</a:t>
            </a:r>
            <a:endParaRPr lang="en-US" sz="2040" dirty="0"/>
          </a:p>
        </p:txBody>
      </p:sp>
    </p:spTree>
    <p:extLst>
      <p:ext uri="{BB962C8B-B14F-4D97-AF65-F5344CB8AC3E}">
        <p14:creationId xmlns:p14="http://schemas.microsoft.com/office/powerpoint/2010/main" val="8989693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Add-ins </a:t>
            </a:r>
            <a:r>
              <a:rPr lang="en-US" dirty="0"/>
              <a:t>for </a:t>
            </a:r>
            <a:r>
              <a:rPr lang="en-US" dirty="0" smtClean="0"/>
              <a:t>SharePoint</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smtClean="0"/>
          </a:p>
        </p:txBody>
      </p:sp>
    </p:spTree>
    <p:extLst>
      <p:ext uri="{BB962C8B-B14F-4D97-AF65-F5344CB8AC3E}">
        <p14:creationId xmlns:p14="http://schemas.microsoft.com/office/powerpoint/2010/main" val="13195616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6826" y="5676757"/>
            <a:ext cx="11875012" cy="837982"/>
          </a:xfrm>
          <a:prstGeom prst="rect">
            <a:avLst/>
          </a:prstGeom>
          <a:solidFill>
            <a:schemeClr val="accent1">
              <a:lumMod val="50000"/>
            </a:schemeClr>
          </a:solidFill>
          <a:ln w="10795" cap="flat" cmpd="sng" algn="ctr">
            <a:noFill/>
            <a:prstDash val="solid"/>
          </a:ln>
          <a:effectLst/>
        </p:spPr>
        <p:txBody>
          <a:bodyPr lIns="182880" tIns="146304" rIns="182880" bIns="146304" rtlCol="0" anchor="t" anchorCtr="0"/>
          <a:lstStyle/>
          <a:p>
            <a:pPr marR="0" lvl="0" indent="0" defTabSz="914181" fontAlgn="auto">
              <a:lnSpc>
                <a:spcPct val="100000"/>
              </a:lnSpc>
              <a:spcBef>
                <a:spcPts val="0"/>
              </a:spcBef>
              <a:spcAft>
                <a:spcPts val="0"/>
              </a:spcAft>
              <a:buClrTx/>
              <a:buSzTx/>
              <a:buFontTx/>
              <a:buNone/>
              <a:tabLst/>
              <a:defRPr/>
            </a:pPr>
            <a:r>
              <a:rPr lang="en-US"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6826" y="2278864"/>
            <a:ext cx="11875012" cy="837982"/>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r>
              <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_</a:t>
            </a:r>
            <a:r>
              <a:rPr lang="en-US" sz="4000" dirty="0" err="1">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api</a:t>
            </a:r>
            <a:endParaRPr lang="en-US" sz="4000" dirty="0">
              <a:gradFill>
                <a:gsLst>
                  <a:gs pos="0">
                    <a:schemeClr val="tx1"/>
                  </a:gs>
                  <a:gs pos="53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6829" y="3177517"/>
            <a:ext cx="9131812" cy="2438568"/>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000">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511300">
                <a:lnSpc>
                  <a:spcPct val="90000"/>
                </a:lnSpc>
                <a:spcBef>
                  <a:spcPct val="0"/>
                </a:spcBef>
                <a:spcAft>
                  <a:spcPct val="35000"/>
                </a:spcAft>
              </a:pPr>
              <a:r>
                <a:rPr lang="en-US" dirty="0" err="1">
                  <a:gradFill>
                    <a:gsLst>
                      <a:gs pos="0">
                        <a:schemeClr val="bg1"/>
                      </a:gs>
                      <a:gs pos="53000">
                        <a:schemeClr val="bg1"/>
                      </a:gs>
                    </a:gsLst>
                    <a:lin ang="5400000" scaled="0"/>
                  </a:gradFill>
                </a:rPr>
                <a:t>.Net</a:t>
              </a:r>
              <a:r>
                <a:rPr lang="en-US"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621660"/>
            </a:xfrm>
            <a:prstGeom prst="rect">
              <a:avLst/>
            </a:prstGeom>
            <a:noFill/>
            <a:ln>
              <a:noFill/>
            </a:ln>
          </p:spPr>
          <p:txBody>
            <a:bodyPr wrap="square" lIns="121872" tIns="60936" rIns="121872" bIns="60936" rtlCol="0">
              <a:spAutoFit/>
            </a:bodyPr>
            <a:lstStyle/>
            <a:p>
              <a:pPr algn="ctr" defTabSz="1644650">
                <a:lnSpc>
                  <a:spcPct val="90000"/>
                </a:lnSpc>
                <a:spcBef>
                  <a:spcPct val="0"/>
                </a:spcBef>
                <a:spcAft>
                  <a:spcPct val="35000"/>
                </a:spcAft>
              </a:pPr>
              <a:r>
                <a:rPr lang="en-US" dirty="0">
                  <a:gradFill>
                    <a:gsLst>
                      <a:gs pos="0">
                        <a:schemeClr val="tx1"/>
                      </a:gs>
                      <a:gs pos="53000">
                        <a:schemeClr val="tx1"/>
                      </a:gs>
                    </a:gsLst>
                    <a:lin ang="5400000" scaled="0"/>
                  </a:gradFill>
                </a:rPr>
                <a:t>Execute </a:t>
              </a:r>
              <a:br>
                <a:rPr lang="en-US" dirty="0">
                  <a:gradFill>
                    <a:gsLst>
                      <a:gs pos="0">
                        <a:schemeClr val="tx1"/>
                      </a:gs>
                      <a:gs pos="53000">
                        <a:schemeClr val="tx1"/>
                      </a:gs>
                    </a:gsLst>
                    <a:lin ang="5400000" scaled="0"/>
                  </a:gradFill>
                </a:rPr>
              </a:br>
              <a:r>
                <a:rPr lang="en-US" dirty="0">
                  <a:gradFill>
                    <a:gsLst>
                      <a:gs pos="0">
                        <a:schemeClr val="tx1"/>
                      </a:gs>
                      <a:gs pos="53000">
                        <a:schemeClr val="tx1"/>
                      </a:gs>
                    </a:gsLst>
                    <a:lin ang="5400000" scaled="0"/>
                  </a:gradFill>
                </a:rPr>
                <a:t>query</a:t>
              </a:r>
            </a:p>
          </p:txBody>
        </p:sp>
      </p:grpSp>
      <p:grpSp>
        <p:nvGrpSpPr>
          <p:cNvPr id="5" name="Group 4"/>
          <p:cNvGrpSpPr/>
          <p:nvPr/>
        </p:nvGrpSpPr>
        <p:grpSpPr>
          <a:xfrm>
            <a:off x="10333038" y="3281697"/>
            <a:ext cx="1859550" cy="2316962"/>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44650">
                <a:lnSpc>
                  <a:spcPct val="90000"/>
                </a:lnSpc>
                <a:spcBef>
                  <a:spcPct val="0"/>
                </a:spcBef>
                <a:spcAft>
                  <a:spcPct val="35000"/>
                </a:spcAft>
              </a:pPr>
              <a:endParaRPr lang="en-US" sz="3200"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621660"/>
            </a:xfrm>
            <a:prstGeom prst="rect">
              <a:avLst/>
            </a:prstGeom>
            <a:noFill/>
            <a:ln>
              <a:noFill/>
            </a:ln>
          </p:spPr>
          <p:txBody>
            <a:bodyPr wrap="square" lIns="121872" tIns="60936" rIns="121872" bIns="60936" rtlCol="0">
              <a:spAutoFit/>
            </a:bodyPr>
            <a:lstStyle/>
            <a:p>
              <a:pPr marR="0" lvl="0" indent="0" algn="ctr" defTabSz="1644650" fontAlgn="auto">
                <a:lnSpc>
                  <a:spcPct val="90000"/>
                </a:lnSpc>
                <a:spcBef>
                  <a:spcPct val="0"/>
                </a:spcBef>
                <a:spcAft>
                  <a:spcPct val="35000"/>
                </a:spcAft>
                <a:buClrTx/>
                <a:buSzTx/>
                <a:buFontTx/>
                <a:buNone/>
                <a:tabLst/>
                <a:defRPr/>
              </a:pPr>
              <a:r>
                <a:rPr lang="en-US" dirty="0">
                  <a:gradFill>
                    <a:gsLst>
                      <a:gs pos="0">
                        <a:schemeClr val="tx1"/>
                      </a:gs>
                      <a:gs pos="53000">
                        <a:schemeClr val="tx1"/>
                      </a:gs>
                    </a:gsLst>
                    <a:lin ang="5400000" scaled="0"/>
                  </a:gradFill>
                </a:rPr>
                <a:t>REST/ OData</a:t>
              </a:r>
            </a:p>
          </p:txBody>
        </p:sp>
      </p:grpSp>
      <p:sp>
        <p:nvSpPr>
          <p:cNvPr id="47" name="Rectangle 46"/>
          <p:cNvSpPr/>
          <p:nvPr/>
        </p:nvSpPr>
        <p:spPr>
          <a:xfrm>
            <a:off x="10247650"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4400"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271157" y="1212341"/>
            <a:ext cx="1920240" cy="1005851"/>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grpSp>
        <p:nvGrpSpPr>
          <p:cNvPr id="8" name="Group 7"/>
          <p:cNvGrpSpPr/>
          <p:nvPr/>
        </p:nvGrpSpPr>
        <p:grpSpPr>
          <a:xfrm>
            <a:off x="286829" y="1212341"/>
            <a:ext cx="1920240" cy="1005851"/>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defRPr/>
              </a:pPr>
              <a:r>
                <a:rPr lang="en-US" sz="1600" dirty="0">
                  <a:gradFill>
                    <a:gsLst>
                      <a:gs pos="0">
                        <a:schemeClr val="bg1"/>
                      </a:gs>
                      <a:gs pos="53000">
                        <a:schemeClr val="bg1"/>
                      </a:gs>
                    </a:gsLst>
                    <a:lin ang="5400000" scaled="0"/>
                  </a:gradFill>
                  <a:ea typeface="Segoe UI" pitchFamily="34" charset="0"/>
                  <a:cs typeface="Segoe UI" pitchFamily="34" charset="0"/>
                </a:rPr>
                <a:t>Lists and libraries</a:t>
              </a: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1" name="Group 10"/>
          <p:cNvGrpSpPr/>
          <p:nvPr/>
        </p:nvGrpSpPr>
        <p:grpSpPr>
          <a:xfrm>
            <a:off x="6263321" y="1212341"/>
            <a:ext cx="1920240" cy="1005851"/>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12" name="Group 11"/>
          <p:cNvGrpSpPr/>
          <p:nvPr/>
        </p:nvGrpSpPr>
        <p:grpSpPr>
          <a:xfrm>
            <a:off x="8255485" y="1212341"/>
            <a:ext cx="1920240" cy="1005851"/>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Feeds</a:t>
              </a: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nvGrpSpPr>
          <p:cNvPr id="9" name="Group 8"/>
          <p:cNvGrpSpPr/>
          <p:nvPr/>
        </p:nvGrpSpPr>
        <p:grpSpPr>
          <a:xfrm>
            <a:off x="2278993" y="1212341"/>
            <a:ext cx="1920240" cy="1005851"/>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914181"/>
              <a:r>
                <a:rPr lang="en-US" sz="1600" dirty="0">
                  <a:gradFill>
                    <a:gsLst>
                      <a:gs pos="0">
                        <a:schemeClr val="bg1"/>
                      </a:gs>
                      <a:gs pos="53000">
                        <a:schemeClr val="bg1"/>
                      </a:gs>
                    </a:gsLst>
                    <a:lin ang="5400000" scaled="0"/>
                  </a:gradFill>
                  <a:ea typeface="Segoe UI" pitchFamily="34" charset="0"/>
                  <a:cs typeface="Segoe UI" pitchFamily="34" charset="0"/>
                </a:rPr>
                <a:t>User profile</a:t>
              </a: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grpSp>
      <p:sp>
        <p:nvSpPr>
          <p:cNvPr id="15" name="Rectangle 14"/>
          <p:cNvSpPr/>
          <p:nvPr/>
        </p:nvSpPr>
        <p:spPr bwMode="auto">
          <a:xfrm>
            <a:off x="375" y="6514739"/>
            <a:ext cx="124361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6826" y="296863"/>
            <a:ext cx="11374438" cy="763587"/>
          </a:xfrm>
        </p:spPr>
        <p:txBody>
          <a:bodyPr/>
          <a:lstStyle/>
          <a:p>
            <a:r>
              <a:rPr lang="en-US" sz="5400" dirty="0" smtClean="0"/>
              <a:t>The SharePoint client APIs</a:t>
            </a:r>
            <a:endParaRPr lang="en-US" sz="5400" dirty="0"/>
          </a:p>
        </p:txBody>
      </p:sp>
      <p:sp>
        <p:nvSpPr>
          <p:cNvPr id="13" name="Rectangle 12"/>
          <p:cNvSpPr/>
          <p:nvPr/>
        </p:nvSpPr>
        <p:spPr bwMode="auto">
          <a:xfrm>
            <a:off x="4572335" y="-2263395"/>
            <a:ext cx="9144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851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type="body" sz="quarter" idx="10"/>
          </p:nvPr>
        </p:nvSpPr>
        <p:spPr>
          <a:xfrm>
            <a:off x="258749" y="1177954"/>
            <a:ext cx="5221174" cy="5484812"/>
          </a:xfrm>
        </p:spPr>
        <p:txBody>
          <a:bodyPr vert="horz" lIns="186521" tIns="149217" rIns="186521" bIns="149217" rtlCol="0">
            <a:noAutofit/>
          </a:bodyPr>
          <a:lstStyle/>
          <a:p>
            <a:pPr marL="0" indent="0">
              <a:spcBef>
                <a:spcPts val="1224"/>
              </a:spcBef>
              <a:buNone/>
            </a:pPr>
            <a:r>
              <a:rPr lang="en-US" sz="4080" dirty="0">
                <a:gradFill>
                  <a:gsLst>
                    <a:gs pos="1250">
                      <a:schemeClr val="tx2"/>
                    </a:gs>
                    <a:gs pos="100000">
                      <a:schemeClr val="tx2"/>
                    </a:gs>
                  </a:gsLst>
                  <a:lin ang="5400000" scaled="0"/>
                </a:gradFill>
              </a:rPr>
              <a:t>Web scope</a:t>
            </a:r>
          </a:p>
          <a:p>
            <a:pPr marL="0" lvl="1" indent="0">
              <a:spcBef>
                <a:spcPts val="1224"/>
              </a:spcBef>
              <a:buNone/>
            </a:pPr>
            <a:r>
              <a:rPr lang="en-US" sz="2040" dirty="0"/>
              <a:t>Can register and use resources </a:t>
            </a:r>
            <a:br>
              <a:rPr lang="en-US" sz="2040" dirty="0"/>
            </a:br>
            <a:r>
              <a:rPr lang="en-US" sz="2040" dirty="0"/>
              <a:t>in parent site, site collection</a:t>
            </a:r>
          </a:p>
          <a:p>
            <a:pPr marL="0" indent="0">
              <a:spcBef>
                <a:spcPts val="1224"/>
              </a:spcBef>
              <a:buNone/>
            </a:pPr>
            <a:r>
              <a:rPr lang="en-US" sz="4080" dirty="0">
                <a:gradFill>
                  <a:gsLst>
                    <a:gs pos="1250">
                      <a:schemeClr val="tx2"/>
                    </a:gs>
                    <a:gs pos="100000">
                      <a:schemeClr val="tx2"/>
                    </a:gs>
                  </a:gsLst>
                  <a:lin ang="5400000" scaled="0"/>
                </a:gradFill>
              </a:rPr>
              <a:t>Tenant scope</a:t>
            </a:r>
          </a:p>
          <a:p>
            <a:pPr marL="0" lvl="1" indent="0">
              <a:spcBef>
                <a:spcPts val="1224"/>
              </a:spcBef>
              <a:buNone/>
            </a:pPr>
            <a:r>
              <a:rPr lang="en-US" sz="2040" dirty="0"/>
              <a:t>Can register start page, custom actions</a:t>
            </a:r>
          </a:p>
          <a:p>
            <a:pPr marL="0" lvl="1" indent="0">
              <a:spcBef>
                <a:spcPts val="1224"/>
              </a:spcBef>
              <a:buNone/>
            </a:pPr>
            <a:r>
              <a:rPr lang="en-US" sz="2040" dirty="0"/>
              <a:t>Tenant admins can filter-enable on sites</a:t>
            </a:r>
          </a:p>
          <a:p>
            <a:pPr marL="0" lvl="2" indent="0">
              <a:spcBef>
                <a:spcPts val="1224"/>
              </a:spcBef>
              <a:buNone/>
            </a:pPr>
            <a:r>
              <a:rPr lang="en-US" sz="2040" dirty="0"/>
              <a:t>By site collection, managed path,  template type</a:t>
            </a:r>
          </a:p>
          <a:p>
            <a:pPr marL="0" lvl="1" indent="0">
              <a:spcBef>
                <a:spcPts val="1224"/>
              </a:spcBef>
              <a:buNone/>
            </a:pPr>
            <a:r>
              <a:rPr lang="en-US" sz="2040" dirty="0"/>
              <a:t>(SharePoint-hosted tenant-scope apps  not available)</a:t>
            </a:r>
          </a:p>
          <a:p>
            <a:endParaRPr lang="en-US" dirty="0"/>
          </a:p>
        </p:txBody>
      </p:sp>
      <p:grpSp>
        <p:nvGrpSpPr>
          <p:cNvPr id="4" name="Group 4"/>
          <p:cNvGrpSpPr>
            <a:grpSpLocks noChangeAspect="1"/>
          </p:cNvGrpSpPr>
          <p:nvPr/>
        </p:nvGrpSpPr>
        <p:grpSpPr bwMode="auto">
          <a:xfrm>
            <a:off x="4819333" y="-2348840"/>
            <a:ext cx="8622774" cy="11150248"/>
            <a:chOff x="3579" y="-252"/>
            <a:chExt cx="4111" cy="5316"/>
          </a:xfrm>
        </p:grpSpPr>
        <p:sp>
          <p:nvSpPr>
            <p:cNvPr id="5" name="AutoShape 3"/>
            <p:cNvSpPr>
              <a:spLocks noChangeAspect="1" noChangeArrowheads="1" noTextEdit="1"/>
            </p:cNvSpPr>
            <p:nvPr/>
          </p:nvSpPr>
          <p:spPr bwMode="auto">
            <a:xfrm>
              <a:off x="3579"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Rectangle 5"/>
            <p:cNvSpPr>
              <a:spLocks noChangeArrowheads="1"/>
            </p:cNvSpPr>
            <p:nvPr/>
          </p:nvSpPr>
          <p:spPr bwMode="auto">
            <a:xfrm>
              <a:off x="4024" y="868"/>
              <a:ext cx="3185" cy="3335"/>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 name="Rectangle 6"/>
            <p:cNvSpPr>
              <a:spLocks noChangeArrowheads="1"/>
            </p:cNvSpPr>
            <p:nvPr/>
          </p:nvSpPr>
          <p:spPr bwMode="auto">
            <a:xfrm>
              <a:off x="3581" y="-252"/>
              <a:ext cx="4109" cy="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7"/>
            <p:cNvSpPr>
              <a:spLocks/>
            </p:cNvSpPr>
            <p:nvPr/>
          </p:nvSpPr>
          <p:spPr bwMode="auto">
            <a:xfrm>
              <a:off x="4307" y="3665"/>
              <a:ext cx="2414" cy="172"/>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Freeform 8"/>
            <p:cNvSpPr>
              <a:spLocks/>
            </p:cNvSpPr>
            <p:nvPr/>
          </p:nvSpPr>
          <p:spPr bwMode="auto">
            <a:xfrm>
              <a:off x="4427" y="2260"/>
              <a:ext cx="797" cy="1515"/>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Freeform 9"/>
            <p:cNvSpPr>
              <a:spLocks/>
            </p:cNvSpPr>
            <p:nvPr/>
          </p:nvSpPr>
          <p:spPr bwMode="auto">
            <a:xfrm>
              <a:off x="5843" y="1580"/>
              <a:ext cx="1242" cy="747"/>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Freeform 10"/>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7" y="170"/>
                  </a:moveTo>
                  <a:lnTo>
                    <a:pt x="255" y="170"/>
                  </a:lnTo>
                  <a:lnTo>
                    <a:pt x="255" y="7"/>
                  </a:lnTo>
                  <a:lnTo>
                    <a:pt x="7" y="7"/>
                  </a:lnTo>
                  <a:lnTo>
                    <a:pt x="7"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Freeform 11"/>
            <p:cNvSpPr>
              <a:spLocks noEditPoints="1"/>
            </p:cNvSpPr>
            <p:nvPr/>
          </p:nvSpPr>
          <p:spPr bwMode="auto">
            <a:xfrm>
              <a:off x="6545"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7 w 262"/>
                <a:gd name="T11" fmla="*/ 170 h 176"/>
                <a:gd name="T12" fmla="*/ 255 w 262"/>
                <a:gd name="T13" fmla="*/ 170 h 176"/>
                <a:gd name="T14" fmla="*/ 255 w 262"/>
                <a:gd name="T15" fmla="*/ 7 h 176"/>
                <a:gd name="T16" fmla="*/ 7 w 262"/>
                <a:gd name="T17" fmla="*/ 7 h 176"/>
                <a:gd name="T18" fmla="*/ 7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moveTo>
                    <a:pt x="7" y="170"/>
                  </a:moveTo>
                  <a:lnTo>
                    <a:pt x="255" y="170"/>
                  </a:lnTo>
                  <a:lnTo>
                    <a:pt x="255" y="7"/>
                  </a:lnTo>
                  <a:lnTo>
                    <a:pt x="7" y="7"/>
                  </a:lnTo>
                  <a:lnTo>
                    <a:pt x="7" y="1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Freeform 12"/>
            <p:cNvSpPr>
              <a:spLocks noEditPoints="1"/>
            </p:cNvSpPr>
            <p:nvPr/>
          </p:nvSpPr>
          <p:spPr bwMode="auto">
            <a:xfrm>
              <a:off x="6221" y="1792"/>
              <a:ext cx="864" cy="535"/>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13"/>
            <p:cNvSpPr>
              <a:spLocks/>
            </p:cNvSpPr>
            <p:nvPr/>
          </p:nvSpPr>
          <p:spPr bwMode="auto">
            <a:xfrm>
              <a:off x="6545" y="2092"/>
              <a:ext cx="262" cy="176"/>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14"/>
            <p:cNvSpPr>
              <a:spLocks/>
            </p:cNvSpPr>
            <p:nvPr/>
          </p:nvSpPr>
          <p:spPr bwMode="auto">
            <a:xfrm>
              <a:off x="6144" y="3530"/>
              <a:ext cx="90"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15"/>
            <p:cNvSpPr>
              <a:spLocks/>
            </p:cNvSpPr>
            <p:nvPr/>
          </p:nvSpPr>
          <p:spPr bwMode="auto">
            <a:xfrm>
              <a:off x="6254" y="3530"/>
              <a:ext cx="91" cy="104"/>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16"/>
            <p:cNvSpPr>
              <a:spLocks/>
            </p:cNvSpPr>
            <p:nvPr/>
          </p:nvSpPr>
          <p:spPr bwMode="auto">
            <a:xfrm>
              <a:off x="6286" y="2178"/>
              <a:ext cx="501" cy="1384"/>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17"/>
            <p:cNvSpPr>
              <a:spLocks/>
            </p:cNvSpPr>
            <p:nvPr/>
          </p:nvSpPr>
          <p:spPr bwMode="auto">
            <a:xfrm>
              <a:off x="5016" y="2067"/>
              <a:ext cx="485" cy="349"/>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Rectangle 18"/>
            <p:cNvSpPr>
              <a:spLocks noChangeArrowheads="1"/>
            </p:cNvSpPr>
            <p:nvPr/>
          </p:nvSpPr>
          <p:spPr bwMode="auto">
            <a:xfrm>
              <a:off x="6025" y="3631"/>
              <a:ext cx="538"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Rectangle 19"/>
            <p:cNvSpPr>
              <a:spLocks noChangeArrowheads="1"/>
            </p:cNvSpPr>
            <p:nvPr/>
          </p:nvSpPr>
          <p:spPr bwMode="auto">
            <a:xfrm>
              <a:off x="6025" y="3631"/>
              <a:ext cx="53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20"/>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21"/>
            <p:cNvSpPr>
              <a:spLocks/>
            </p:cNvSpPr>
            <p:nvPr/>
          </p:nvSpPr>
          <p:spPr bwMode="auto">
            <a:xfrm>
              <a:off x="5325" y="3607"/>
              <a:ext cx="290" cy="163"/>
            </a:xfrm>
            <a:custGeom>
              <a:avLst/>
              <a:gdLst>
                <a:gd name="T0" fmla="*/ 290 w 290"/>
                <a:gd name="T1" fmla="*/ 125 h 163"/>
                <a:gd name="T2" fmla="*/ 164 w 290"/>
                <a:gd name="T3" fmla="*/ 0 h 163"/>
                <a:gd name="T4" fmla="*/ 0 w 290"/>
                <a:gd name="T5" fmla="*/ 0 h 163"/>
                <a:gd name="T6" fmla="*/ 0 w 290"/>
                <a:gd name="T7" fmla="*/ 163 h 163"/>
                <a:gd name="T8" fmla="*/ 290 w 290"/>
                <a:gd name="T9" fmla="*/ 163 h 163"/>
                <a:gd name="T10" fmla="*/ 290 w 290"/>
                <a:gd name="T11" fmla="*/ 125 h 163"/>
              </a:gdLst>
              <a:ahLst/>
              <a:cxnLst>
                <a:cxn ang="0">
                  <a:pos x="T0" y="T1"/>
                </a:cxn>
                <a:cxn ang="0">
                  <a:pos x="T2" y="T3"/>
                </a:cxn>
                <a:cxn ang="0">
                  <a:pos x="T4" y="T5"/>
                </a:cxn>
                <a:cxn ang="0">
                  <a:pos x="T6" y="T7"/>
                </a:cxn>
                <a:cxn ang="0">
                  <a:pos x="T8" y="T9"/>
                </a:cxn>
                <a:cxn ang="0">
                  <a:pos x="T10" y="T11"/>
                </a:cxn>
              </a:cxnLst>
              <a:rect l="0" t="0" r="r" b="b"/>
              <a:pathLst>
                <a:path w="290" h="163">
                  <a:moveTo>
                    <a:pt x="290" y="125"/>
                  </a:moveTo>
                  <a:lnTo>
                    <a:pt x="164" y="0"/>
                  </a:lnTo>
                  <a:lnTo>
                    <a:pt x="0" y="0"/>
                  </a:lnTo>
                  <a:lnTo>
                    <a:pt x="0" y="163"/>
                  </a:lnTo>
                  <a:lnTo>
                    <a:pt x="290" y="163"/>
                  </a:lnTo>
                  <a:lnTo>
                    <a:pt x="29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Freeform 22"/>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23"/>
            <p:cNvSpPr>
              <a:spLocks/>
            </p:cNvSpPr>
            <p:nvPr/>
          </p:nvSpPr>
          <p:spPr bwMode="auto">
            <a:xfrm>
              <a:off x="4527" y="2899"/>
              <a:ext cx="962" cy="708"/>
            </a:xfrm>
            <a:custGeom>
              <a:avLst/>
              <a:gdLst>
                <a:gd name="T0" fmla="*/ 0 w 962"/>
                <a:gd name="T1" fmla="*/ 0 h 708"/>
                <a:gd name="T2" fmla="*/ 0 w 962"/>
                <a:gd name="T3" fmla="*/ 161 h 708"/>
                <a:gd name="T4" fmla="*/ 799 w 962"/>
                <a:gd name="T5" fmla="*/ 161 h 708"/>
                <a:gd name="T6" fmla="*/ 799 w 962"/>
                <a:gd name="T7" fmla="*/ 708 h 708"/>
                <a:gd name="T8" fmla="*/ 962 w 962"/>
                <a:gd name="T9" fmla="*/ 708 h 708"/>
                <a:gd name="T10" fmla="*/ 962 w 962"/>
                <a:gd name="T11" fmla="*/ 0 h 708"/>
                <a:gd name="T12" fmla="*/ 0 w 962"/>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962" h="708">
                  <a:moveTo>
                    <a:pt x="0" y="0"/>
                  </a:moveTo>
                  <a:lnTo>
                    <a:pt x="0" y="161"/>
                  </a:lnTo>
                  <a:lnTo>
                    <a:pt x="799" y="161"/>
                  </a:lnTo>
                  <a:lnTo>
                    <a:pt x="799" y="708"/>
                  </a:lnTo>
                  <a:lnTo>
                    <a:pt x="962" y="708"/>
                  </a:lnTo>
                  <a:lnTo>
                    <a:pt x="9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Rectangle 24"/>
            <p:cNvSpPr>
              <a:spLocks noChangeArrowheads="1"/>
            </p:cNvSpPr>
            <p:nvPr/>
          </p:nvSpPr>
          <p:spPr bwMode="auto">
            <a:xfrm>
              <a:off x="5110" y="2921"/>
              <a:ext cx="163" cy="68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25"/>
            <p:cNvSpPr>
              <a:spLocks noChangeArrowheads="1"/>
            </p:cNvSpPr>
            <p:nvPr/>
          </p:nvSpPr>
          <p:spPr bwMode="auto">
            <a:xfrm>
              <a:off x="5110" y="2921"/>
              <a:ext cx="16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26"/>
            <p:cNvSpPr>
              <a:spLocks/>
            </p:cNvSpPr>
            <p:nvPr/>
          </p:nvSpPr>
          <p:spPr bwMode="auto">
            <a:xfrm>
              <a:off x="4527" y="1827"/>
              <a:ext cx="670" cy="1072"/>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Rectangle 27"/>
            <p:cNvSpPr>
              <a:spLocks noChangeArrowheads="1"/>
            </p:cNvSpPr>
            <p:nvPr/>
          </p:nvSpPr>
          <p:spPr bwMode="auto">
            <a:xfrm>
              <a:off x="5377" y="3607"/>
              <a:ext cx="48" cy="163"/>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28"/>
            <p:cNvSpPr>
              <a:spLocks noChangeArrowheads="1"/>
            </p:cNvSpPr>
            <p:nvPr/>
          </p:nvSpPr>
          <p:spPr bwMode="auto">
            <a:xfrm>
              <a:off x="5377" y="3607"/>
              <a:ext cx="4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Rectangle 29"/>
            <p:cNvSpPr>
              <a:spLocks noChangeArrowheads="1"/>
            </p:cNvSpPr>
            <p:nvPr/>
          </p:nvSpPr>
          <p:spPr bwMode="auto">
            <a:xfrm>
              <a:off x="5377" y="2987"/>
              <a:ext cx="48" cy="620"/>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Rectangle 30"/>
            <p:cNvSpPr>
              <a:spLocks noChangeArrowheads="1"/>
            </p:cNvSpPr>
            <p:nvPr/>
          </p:nvSpPr>
          <p:spPr bwMode="auto">
            <a:xfrm>
              <a:off x="5377" y="2987"/>
              <a:ext cx="48"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31"/>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32"/>
            <p:cNvSpPr>
              <a:spLocks/>
            </p:cNvSpPr>
            <p:nvPr/>
          </p:nvSpPr>
          <p:spPr bwMode="auto">
            <a:xfrm>
              <a:off x="5110" y="3607"/>
              <a:ext cx="245" cy="163"/>
            </a:xfrm>
            <a:custGeom>
              <a:avLst/>
              <a:gdLst>
                <a:gd name="T0" fmla="*/ 245 w 245"/>
                <a:gd name="T1" fmla="*/ 125 h 163"/>
                <a:gd name="T2" fmla="*/ 166 w 245"/>
                <a:gd name="T3" fmla="*/ 0 h 163"/>
                <a:gd name="T4" fmla="*/ 0 w 245"/>
                <a:gd name="T5" fmla="*/ 0 h 163"/>
                <a:gd name="T6" fmla="*/ 0 w 245"/>
                <a:gd name="T7" fmla="*/ 163 h 163"/>
                <a:gd name="T8" fmla="*/ 245 w 245"/>
                <a:gd name="T9" fmla="*/ 163 h 163"/>
                <a:gd name="T10" fmla="*/ 245 w 245"/>
                <a:gd name="T11" fmla="*/ 125 h 163"/>
              </a:gdLst>
              <a:ahLst/>
              <a:cxnLst>
                <a:cxn ang="0">
                  <a:pos x="T0" y="T1"/>
                </a:cxn>
                <a:cxn ang="0">
                  <a:pos x="T2" y="T3"/>
                </a:cxn>
                <a:cxn ang="0">
                  <a:pos x="T4" y="T5"/>
                </a:cxn>
                <a:cxn ang="0">
                  <a:pos x="T6" y="T7"/>
                </a:cxn>
                <a:cxn ang="0">
                  <a:pos x="T8" y="T9"/>
                </a:cxn>
                <a:cxn ang="0">
                  <a:pos x="T10" y="T11"/>
                </a:cxn>
              </a:cxnLst>
              <a:rect l="0" t="0" r="r" b="b"/>
              <a:pathLst>
                <a:path w="245" h="163">
                  <a:moveTo>
                    <a:pt x="245" y="125"/>
                  </a:moveTo>
                  <a:lnTo>
                    <a:pt x="166" y="0"/>
                  </a:lnTo>
                  <a:lnTo>
                    <a:pt x="0" y="0"/>
                  </a:lnTo>
                  <a:lnTo>
                    <a:pt x="0" y="163"/>
                  </a:lnTo>
                  <a:lnTo>
                    <a:pt x="245" y="163"/>
                  </a:lnTo>
                  <a:lnTo>
                    <a:pt x="245"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33"/>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close/>
                  <a:moveTo>
                    <a:pt x="0" y="0"/>
                  </a:moveTo>
                  <a:lnTo>
                    <a:pt x="0" y="0"/>
                  </a:lnTo>
                  <a:lnTo>
                    <a:pt x="0" y="316"/>
                  </a:lnTo>
                  <a:lnTo>
                    <a:pt x="0" y="316"/>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34"/>
            <p:cNvSpPr>
              <a:spLocks noEditPoints="1"/>
            </p:cNvSpPr>
            <p:nvPr/>
          </p:nvSpPr>
          <p:spPr bwMode="auto">
            <a:xfrm>
              <a:off x="5110" y="3250"/>
              <a:ext cx="0" cy="415"/>
            </a:xfrm>
            <a:custGeom>
              <a:avLst/>
              <a:gdLst>
                <a:gd name="T0" fmla="*/ 413 h 415"/>
                <a:gd name="T1" fmla="*/ 413 h 415"/>
                <a:gd name="T2" fmla="*/ 415 h 415"/>
                <a:gd name="T3" fmla="*/ 415 h 415"/>
                <a:gd name="T4" fmla="*/ 413 h 415"/>
                <a:gd name="T5" fmla="*/ 0 h 415"/>
                <a:gd name="T6" fmla="*/ 0 h 415"/>
                <a:gd name="T7" fmla="*/ 316 h 415"/>
                <a:gd name="T8" fmla="*/ 316 h 415"/>
                <a:gd name="T9" fmla="*/ 0 h 41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15">
                  <a:moveTo>
                    <a:pt x="0" y="413"/>
                  </a:moveTo>
                  <a:lnTo>
                    <a:pt x="0" y="413"/>
                  </a:lnTo>
                  <a:lnTo>
                    <a:pt x="0" y="415"/>
                  </a:lnTo>
                  <a:lnTo>
                    <a:pt x="0" y="415"/>
                  </a:lnTo>
                  <a:lnTo>
                    <a:pt x="0" y="413"/>
                  </a:lnTo>
                  <a:moveTo>
                    <a:pt x="0" y="0"/>
                  </a:moveTo>
                  <a:lnTo>
                    <a:pt x="0" y="0"/>
                  </a:lnTo>
                  <a:lnTo>
                    <a:pt x="0" y="316"/>
                  </a:lnTo>
                  <a:lnTo>
                    <a:pt x="0" y="3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Rectangle 35"/>
            <p:cNvSpPr>
              <a:spLocks noChangeArrowheads="1"/>
            </p:cNvSpPr>
            <p:nvPr/>
          </p:nvSpPr>
          <p:spPr bwMode="auto">
            <a:xfrm>
              <a:off x="5110" y="3665"/>
              <a:ext cx="1" cy="105"/>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36"/>
            <p:cNvSpPr>
              <a:spLocks noChangeArrowheads="1"/>
            </p:cNvSpPr>
            <p:nvPr/>
          </p:nvSpPr>
          <p:spPr bwMode="auto">
            <a:xfrm>
              <a:off x="5110" y="3665"/>
              <a:ext cx="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1" name="Freeform 37"/>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close/>
                  <a:moveTo>
                    <a:pt x="150" y="0"/>
                  </a:moveTo>
                  <a:lnTo>
                    <a:pt x="93" y="0"/>
                  </a:lnTo>
                  <a:lnTo>
                    <a:pt x="0" y="0"/>
                  </a:lnTo>
                  <a:lnTo>
                    <a:pt x="0" y="4"/>
                  </a:lnTo>
                  <a:lnTo>
                    <a:pt x="150" y="4"/>
                  </a:lnTo>
                  <a:lnTo>
                    <a:pt x="150" y="0"/>
                  </a:lnTo>
                  <a:close/>
                  <a:moveTo>
                    <a:pt x="583" y="0"/>
                  </a:moveTo>
                  <a:lnTo>
                    <a:pt x="286" y="0"/>
                  </a:lnTo>
                  <a:lnTo>
                    <a:pt x="265" y="0"/>
                  </a:lnTo>
                  <a:lnTo>
                    <a:pt x="265" y="4"/>
                  </a:lnTo>
                  <a:lnTo>
                    <a:pt x="583" y="4"/>
                  </a:lnTo>
                  <a:lnTo>
                    <a:pt x="583" y="190"/>
                  </a:lnTo>
                  <a:lnTo>
                    <a:pt x="583" y="190"/>
                  </a:lnTo>
                  <a:lnTo>
                    <a:pt x="58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2" name="Freeform 38"/>
            <p:cNvSpPr>
              <a:spLocks noEditPoints="1"/>
            </p:cNvSpPr>
            <p:nvPr/>
          </p:nvSpPr>
          <p:spPr bwMode="auto">
            <a:xfrm>
              <a:off x="4527" y="3060"/>
              <a:ext cx="583" cy="603"/>
            </a:xfrm>
            <a:custGeom>
              <a:avLst/>
              <a:gdLst>
                <a:gd name="T0" fmla="*/ 583 w 583"/>
                <a:gd name="T1" fmla="*/ 506 h 603"/>
                <a:gd name="T2" fmla="*/ 583 w 583"/>
                <a:gd name="T3" fmla="*/ 506 h 603"/>
                <a:gd name="T4" fmla="*/ 583 w 583"/>
                <a:gd name="T5" fmla="*/ 603 h 603"/>
                <a:gd name="T6" fmla="*/ 583 w 583"/>
                <a:gd name="T7" fmla="*/ 603 h 603"/>
                <a:gd name="T8" fmla="*/ 583 w 583"/>
                <a:gd name="T9" fmla="*/ 547 h 603"/>
                <a:gd name="T10" fmla="*/ 583 w 583"/>
                <a:gd name="T11" fmla="*/ 506 h 603"/>
                <a:gd name="T12" fmla="*/ 150 w 583"/>
                <a:gd name="T13" fmla="*/ 0 h 603"/>
                <a:gd name="T14" fmla="*/ 93 w 583"/>
                <a:gd name="T15" fmla="*/ 0 h 603"/>
                <a:gd name="T16" fmla="*/ 0 w 583"/>
                <a:gd name="T17" fmla="*/ 0 h 603"/>
                <a:gd name="T18" fmla="*/ 0 w 583"/>
                <a:gd name="T19" fmla="*/ 4 h 603"/>
                <a:gd name="T20" fmla="*/ 150 w 583"/>
                <a:gd name="T21" fmla="*/ 4 h 603"/>
                <a:gd name="T22" fmla="*/ 150 w 583"/>
                <a:gd name="T23" fmla="*/ 0 h 603"/>
                <a:gd name="T24" fmla="*/ 583 w 583"/>
                <a:gd name="T25" fmla="*/ 0 h 603"/>
                <a:gd name="T26" fmla="*/ 286 w 583"/>
                <a:gd name="T27" fmla="*/ 0 h 603"/>
                <a:gd name="T28" fmla="*/ 265 w 583"/>
                <a:gd name="T29" fmla="*/ 0 h 603"/>
                <a:gd name="T30" fmla="*/ 265 w 583"/>
                <a:gd name="T31" fmla="*/ 4 h 603"/>
                <a:gd name="T32" fmla="*/ 583 w 583"/>
                <a:gd name="T33" fmla="*/ 4 h 603"/>
                <a:gd name="T34" fmla="*/ 583 w 583"/>
                <a:gd name="T35" fmla="*/ 190 h 603"/>
                <a:gd name="T36" fmla="*/ 583 w 583"/>
                <a:gd name="T37" fmla="*/ 190 h 603"/>
                <a:gd name="T38" fmla="*/ 583 w 583"/>
                <a:gd name="T3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3" h="603">
                  <a:moveTo>
                    <a:pt x="583" y="506"/>
                  </a:moveTo>
                  <a:lnTo>
                    <a:pt x="583" y="506"/>
                  </a:lnTo>
                  <a:lnTo>
                    <a:pt x="583" y="603"/>
                  </a:lnTo>
                  <a:lnTo>
                    <a:pt x="583" y="603"/>
                  </a:lnTo>
                  <a:lnTo>
                    <a:pt x="583" y="547"/>
                  </a:lnTo>
                  <a:lnTo>
                    <a:pt x="583" y="506"/>
                  </a:lnTo>
                  <a:moveTo>
                    <a:pt x="150" y="0"/>
                  </a:moveTo>
                  <a:lnTo>
                    <a:pt x="93" y="0"/>
                  </a:lnTo>
                  <a:lnTo>
                    <a:pt x="0" y="0"/>
                  </a:lnTo>
                  <a:lnTo>
                    <a:pt x="0" y="4"/>
                  </a:lnTo>
                  <a:lnTo>
                    <a:pt x="150" y="4"/>
                  </a:lnTo>
                  <a:lnTo>
                    <a:pt x="150" y="0"/>
                  </a:lnTo>
                  <a:moveTo>
                    <a:pt x="583" y="0"/>
                  </a:moveTo>
                  <a:lnTo>
                    <a:pt x="286" y="0"/>
                  </a:lnTo>
                  <a:lnTo>
                    <a:pt x="265" y="0"/>
                  </a:lnTo>
                  <a:lnTo>
                    <a:pt x="265" y="4"/>
                  </a:lnTo>
                  <a:lnTo>
                    <a:pt x="583" y="4"/>
                  </a:lnTo>
                  <a:lnTo>
                    <a:pt x="583" y="190"/>
                  </a:lnTo>
                  <a:lnTo>
                    <a:pt x="583" y="190"/>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3" name="Freeform 39"/>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close/>
                  <a:moveTo>
                    <a:pt x="583" y="0"/>
                  </a:moveTo>
                  <a:lnTo>
                    <a:pt x="265" y="0"/>
                  </a:lnTo>
                  <a:lnTo>
                    <a:pt x="265" y="73"/>
                  </a:lnTo>
                  <a:lnTo>
                    <a:pt x="286" y="73"/>
                  </a:lnTo>
                  <a:lnTo>
                    <a:pt x="583" y="73"/>
                  </a:lnTo>
                  <a:lnTo>
                    <a:pt x="58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4" name="Freeform 40"/>
            <p:cNvSpPr>
              <a:spLocks noEditPoints="1"/>
            </p:cNvSpPr>
            <p:nvPr/>
          </p:nvSpPr>
          <p:spPr bwMode="auto">
            <a:xfrm>
              <a:off x="4527" y="2987"/>
              <a:ext cx="583" cy="73"/>
            </a:xfrm>
            <a:custGeom>
              <a:avLst/>
              <a:gdLst>
                <a:gd name="T0" fmla="*/ 150 w 583"/>
                <a:gd name="T1" fmla="*/ 0 h 73"/>
                <a:gd name="T2" fmla="*/ 0 w 583"/>
                <a:gd name="T3" fmla="*/ 0 h 73"/>
                <a:gd name="T4" fmla="*/ 0 w 583"/>
                <a:gd name="T5" fmla="*/ 73 h 73"/>
                <a:gd name="T6" fmla="*/ 93 w 583"/>
                <a:gd name="T7" fmla="*/ 73 h 73"/>
                <a:gd name="T8" fmla="*/ 150 w 583"/>
                <a:gd name="T9" fmla="*/ 73 h 73"/>
                <a:gd name="T10" fmla="*/ 150 w 583"/>
                <a:gd name="T11" fmla="*/ 0 h 73"/>
                <a:gd name="T12" fmla="*/ 583 w 583"/>
                <a:gd name="T13" fmla="*/ 0 h 73"/>
                <a:gd name="T14" fmla="*/ 265 w 583"/>
                <a:gd name="T15" fmla="*/ 0 h 73"/>
                <a:gd name="T16" fmla="*/ 265 w 583"/>
                <a:gd name="T17" fmla="*/ 73 h 73"/>
                <a:gd name="T18" fmla="*/ 286 w 583"/>
                <a:gd name="T19" fmla="*/ 73 h 73"/>
                <a:gd name="T20" fmla="*/ 583 w 583"/>
                <a:gd name="T21" fmla="*/ 73 h 73"/>
                <a:gd name="T22" fmla="*/ 583 w 583"/>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73">
                  <a:moveTo>
                    <a:pt x="150" y="0"/>
                  </a:moveTo>
                  <a:lnTo>
                    <a:pt x="0" y="0"/>
                  </a:lnTo>
                  <a:lnTo>
                    <a:pt x="0" y="73"/>
                  </a:lnTo>
                  <a:lnTo>
                    <a:pt x="93" y="73"/>
                  </a:lnTo>
                  <a:lnTo>
                    <a:pt x="150" y="73"/>
                  </a:lnTo>
                  <a:lnTo>
                    <a:pt x="150" y="0"/>
                  </a:lnTo>
                  <a:moveTo>
                    <a:pt x="583" y="0"/>
                  </a:moveTo>
                  <a:lnTo>
                    <a:pt x="265" y="0"/>
                  </a:lnTo>
                  <a:lnTo>
                    <a:pt x="265" y="73"/>
                  </a:lnTo>
                  <a:lnTo>
                    <a:pt x="286" y="73"/>
                  </a:lnTo>
                  <a:lnTo>
                    <a:pt x="583" y="73"/>
                  </a:lnTo>
                  <a:lnTo>
                    <a:pt x="5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5" name="Freeform 41"/>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6" name="Freeform 42"/>
            <p:cNvSpPr>
              <a:spLocks/>
            </p:cNvSpPr>
            <p:nvPr/>
          </p:nvSpPr>
          <p:spPr bwMode="auto">
            <a:xfrm>
              <a:off x="5110" y="2987"/>
              <a:ext cx="77" cy="620"/>
            </a:xfrm>
            <a:custGeom>
              <a:avLst/>
              <a:gdLst>
                <a:gd name="T0" fmla="*/ 77 w 77"/>
                <a:gd name="T1" fmla="*/ 0 h 620"/>
                <a:gd name="T2" fmla="*/ 0 w 77"/>
                <a:gd name="T3" fmla="*/ 0 h 620"/>
                <a:gd name="T4" fmla="*/ 0 w 77"/>
                <a:gd name="T5" fmla="*/ 73 h 620"/>
                <a:gd name="T6" fmla="*/ 0 w 77"/>
                <a:gd name="T7" fmla="*/ 263 h 620"/>
                <a:gd name="T8" fmla="*/ 0 w 77"/>
                <a:gd name="T9" fmla="*/ 579 h 620"/>
                <a:gd name="T10" fmla="*/ 0 w 77"/>
                <a:gd name="T11" fmla="*/ 620 h 620"/>
                <a:gd name="T12" fmla="*/ 77 w 77"/>
                <a:gd name="T13" fmla="*/ 620 h 620"/>
                <a:gd name="T14" fmla="*/ 77 w 77"/>
                <a:gd name="T15" fmla="*/ 0 h 6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20">
                  <a:moveTo>
                    <a:pt x="77" y="0"/>
                  </a:moveTo>
                  <a:lnTo>
                    <a:pt x="0" y="0"/>
                  </a:lnTo>
                  <a:lnTo>
                    <a:pt x="0" y="73"/>
                  </a:lnTo>
                  <a:lnTo>
                    <a:pt x="0" y="263"/>
                  </a:lnTo>
                  <a:lnTo>
                    <a:pt x="0" y="579"/>
                  </a:lnTo>
                  <a:lnTo>
                    <a:pt x="0" y="620"/>
                  </a:lnTo>
                  <a:lnTo>
                    <a:pt x="77" y="62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7" name="Freeform 43"/>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8" name="Freeform 44"/>
            <p:cNvSpPr>
              <a:spLocks/>
            </p:cNvSpPr>
            <p:nvPr/>
          </p:nvSpPr>
          <p:spPr bwMode="auto">
            <a:xfrm>
              <a:off x="5110" y="3607"/>
              <a:ext cx="77" cy="163"/>
            </a:xfrm>
            <a:custGeom>
              <a:avLst/>
              <a:gdLst>
                <a:gd name="T0" fmla="*/ 77 w 77"/>
                <a:gd name="T1" fmla="*/ 0 h 163"/>
                <a:gd name="T2" fmla="*/ 0 w 77"/>
                <a:gd name="T3" fmla="*/ 0 h 163"/>
                <a:gd name="T4" fmla="*/ 0 w 77"/>
                <a:gd name="T5" fmla="*/ 56 h 163"/>
                <a:gd name="T6" fmla="*/ 0 w 77"/>
                <a:gd name="T7" fmla="*/ 58 h 163"/>
                <a:gd name="T8" fmla="*/ 0 w 77"/>
                <a:gd name="T9" fmla="*/ 163 h 163"/>
                <a:gd name="T10" fmla="*/ 77 w 77"/>
                <a:gd name="T11" fmla="*/ 163 h 163"/>
                <a:gd name="T12" fmla="*/ 77 w 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77" h="163">
                  <a:moveTo>
                    <a:pt x="77" y="0"/>
                  </a:moveTo>
                  <a:lnTo>
                    <a:pt x="0" y="0"/>
                  </a:lnTo>
                  <a:lnTo>
                    <a:pt x="0" y="56"/>
                  </a:lnTo>
                  <a:lnTo>
                    <a:pt x="0" y="58"/>
                  </a:lnTo>
                  <a:lnTo>
                    <a:pt x="0" y="163"/>
                  </a:lnTo>
                  <a:lnTo>
                    <a:pt x="77" y="163"/>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9" name="Rectangle 45"/>
            <p:cNvSpPr>
              <a:spLocks noChangeArrowheads="1"/>
            </p:cNvSpPr>
            <p:nvPr/>
          </p:nvSpPr>
          <p:spPr bwMode="auto">
            <a:xfrm>
              <a:off x="5261"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0" name="Rectangle 46"/>
            <p:cNvSpPr>
              <a:spLocks noChangeArrowheads="1"/>
            </p:cNvSpPr>
            <p:nvPr/>
          </p:nvSpPr>
          <p:spPr bwMode="auto">
            <a:xfrm>
              <a:off x="5261"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1" name="Freeform 47"/>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2" name="Freeform 48"/>
            <p:cNvSpPr>
              <a:spLocks/>
            </p:cNvSpPr>
            <p:nvPr/>
          </p:nvSpPr>
          <p:spPr bwMode="auto">
            <a:xfrm>
              <a:off x="6286" y="2487"/>
              <a:ext cx="118" cy="1283"/>
            </a:xfrm>
            <a:custGeom>
              <a:avLst/>
              <a:gdLst>
                <a:gd name="T0" fmla="*/ 118 w 118"/>
                <a:gd name="T1" fmla="*/ 1283 h 1283"/>
                <a:gd name="T2" fmla="*/ 2 w 118"/>
                <a:gd name="T3" fmla="*/ 1283 h 1283"/>
                <a:gd name="T4" fmla="*/ 0 w 118"/>
                <a:gd name="T5" fmla="*/ 0 h 1283"/>
                <a:gd name="T6" fmla="*/ 116 w 118"/>
                <a:gd name="T7" fmla="*/ 0 h 1283"/>
                <a:gd name="T8" fmla="*/ 118 w 118"/>
                <a:gd name="T9" fmla="*/ 1283 h 1283"/>
              </a:gdLst>
              <a:ahLst/>
              <a:cxnLst>
                <a:cxn ang="0">
                  <a:pos x="T0" y="T1"/>
                </a:cxn>
                <a:cxn ang="0">
                  <a:pos x="T2" y="T3"/>
                </a:cxn>
                <a:cxn ang="0">
                  <a:pos x="T4" y="T5"/>
                </a:cxn>
                <a:cxn ang="0">
                  <a:pos x="T6" y="T7"/>
                </a:cxn>
                <a:cxn ang="0">
                  <a:pos x="T8" y="T9"/>
                </a:cxn>
              </a:cxnLst>
              <a:rect l="0" t="0" r="r" b="b"/>
              <a:pathLst>
                <a:path w="118" h="1283">
                  <a:moveTo>
                    <a:pt x="118" y="1283"/>
                  </a:moveTo>
                  <a:lnTo>
                    <a:pt x="2" y="1283"/>
                  </a:lnTo>
                  <a:lnTo>
                    <a:pt x="0" y="0"/>
                  </a:lnTo>
                  <a:lnTo>
                    <a:pt x="116" y="0"/>
                  </a:lnTo>
                  <a:lnTo>
                    <a:pt x="118" y="12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3" name="Freeform 49"/>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4" name="Freeform 50"/>
            <p:cNvSpPr>
              <a:spLocks/>
            </p:cNvSpPr>
            <p:nvPr/>
          </p:nvSpPr>
          <p:spPr bwMode="auto">
            <a:xfrm>
              <a:off x="5318"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085 h 1248"/>
                <a:gd name="T10" fmla="*/ 59 w 59"/>
                <a:gd name="T11" fmla="*/ 465 h 1248"/>
                <a:gd name="T12" fmla="*/ 59 w 59"/>
                <a:gd name="T13" fmla="*/ 377 h 1248"/>
                <a:gd name="T14" fmla="*/ 59 w 59"/>
                <a:gd name="T15" fmla="*/ 0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48">
                  <a:moveTo>
                    <a:pt x="59" y="0"/>
                  </a:moveTo>
                  <a:lnTo>
                    <a:pt x="0" y="0"/>
                  </a:lnTo>
                  <a:lnTo>
                    <a:pt x="0" y="1248"/>
                  </a:lnTo>
                  <a:lnTo>
                    <a:pt x="59" y="1248"/>
                  </a:lnTo>
                  <a:lnTo>
                    <a:pt x="59" y="1085"/>
                  </a:lnTo>
                  <a:lnTo>
                    <a:pt x="59" y="465"/>
                  </a:lnTo>
                  <a:lnTo>
                    <a:pt x="59" y="377"/>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5" name="Freeform 51"/>
            <p:cNvSpPr>
              <a:spLocks noEditPoints="1"/>
            </p:cNvSpPr>
            <p:nvPr/>
          </p:nvSpPr>
          <p:spPr bwMode="auto">
            <a:xfrm>
              <a:off x="6404" y="2522"/>
              <a:ext cx="0" cy="1109"/>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6" name="Freeform 52"/>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7" name="Freeform 53"/>
            <p:cNvSpPr>
              <a:spLocks/>
            </p:cNvSpPr>
            <p:nvPr/>
          </p:nvSpPr>
          <p:spPr bwMode="auto">
            <a:xfrm>
              <a:off x="6404" y="3725"/>
              <a:ext cx="0" cy="45"/>
            </a:xfrm>
            <a:custGeom>
              <a:avLst/>
              <a:gdLst>
                <a:gd name="T0" fmla="*/ 0 h 45"/>
                <a:gd name="T1" fmla="*/ 0 h 45"/>
                <a:gd name="T2" fmla="*/ 45 h 45"/>
                <a:gd name="T3" fmla="*/ 0 h 45"/>
              </a:gdLst>
              <a:ahLst/>
              <a:cxnLst>
                <a:cxn ang="0">
                  <a:pos x="0" y="T0"/>
                </a:cxn>
                <a:cxn ang="0">
                  <a:pos x="0" y="T1"/>
                </a:cxn>
                <a:cxn ang="0">
                  <a:pos x="0" y="T2"/>
                </a:cxn>
                <a:cxn ang="0">
                  <a:pos x="0" y="T3"/>
                </a:cxn>
              </a:cxnLst>
              <a:rect l="0" t="0" r="r" b="b"/>
              <a:pathLst>
                <a:path h="45">
                  <a:moveTo>
                    <a:pt x="0" y="0"/>
                  </a:moveTo>
                  <a:lnTo>
                    <a:pt x="0" y="0"/>
                  </a:lnTo>
                  <a:lnTo>
                    <a:pt x="0"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8" name="Freeform 54"/>
            <p:cNvSpPr>
              <a:spLocks/>
            </p:cNvSpPr>
            <p:nvPr/>
          </p:nvSpPr>
          <p:spPr bwMode="auto">
            <a:xfrm>
              <a:off x="6404" y="3148"/>
              <a:ext cx="0" cy="3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59" name="Rectangle 55"/>
            <p:cNvSpPr>
              <a:spLocks noChangeArrowheads="1"/>
            </p:cNvSpPr>
            <p:nvPr/>
          </p:nvSpPr>
          <p:spPr bwMode="auto">
            <a:xfrm>
              <a:off x="6404" y="3631"/>
              <a:ext cx="1" cy="94"/>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0" name="Rectangle 56"/>
            <p:cNvSpPr>
              <a:spLocks noChangeArrowheads="1"/>
            </p:cNvSpPr>
            <p:nvPr/>
          </p:nvSpPr>
          <p:spPr bwMode="auto">
            <a:xfrm>
              <a:off x="6404" y="3631"/>
              <a:ext cx="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1" name="Freeform 57"/>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2" name="Freeform 58"/>
            <p:cNvSpPr>
              <a:spLocks/>
            </p:cNvSpPr>
            <p:nvPr/>
          </p:nvSpPr>
          <p:spPr bwMode="auto">
            <a:xfrm>
              <a:off x="6345"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203 h 1248"/>
                <a:gd name="T10" fmla="*/ 59 w 59"/>
                <a:gd name="T11" fmla="*/ 1109 h 1248"/>
                <a:gd name="T12" fmla="*/ 59 w 59"/>
                <a:gd name="T13" fmla="*/ 656 h 1248"/>
                <a:gd name="T14" fmla="*/ 59 w 59"/>
                <a:gd name="T15" fmla="*/ 626 h 1248"/>
                <a:gd name="T16" fmla="*/ 59 w 59"/>
                <a:gd name="T17" fmla="*/ 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48">
                  <a:moveTo>
                    <a:pt x="59" y="0"/>
                  </a:moveTo>
                  <a:lnTo>
                    <a:pt x="0" y="0"/>
                  </a:lnTo>
                  <a:lnTo>
                    <a:pt x="0" y="1248"/>
                  </a:lnTo>
                  <a:lnTo>
                    <a:pt x="59" y="1248"/>
                  </a:lnTo>
                  <a:lnTo>
                    <a:pt x="59" y="1203"/>
                  </a:lnTo>
                  <a:lnTo>
                    <a:pt x="59" y="1109"/>
                  </a:lnTo>
                  <a:lnTo>
                    <a:pt x="59" y="656"/>
                  </a:lnTo>
                  <a:lnTo>
                    <a:pt x="59" y="626"/>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3" name="Rectangle 59"/>
            <p:cNvSpPr>
              <a:spLocks noChangeArrowheads="1"/>
            </p:cNvSpPr>
            <p:nvPr/>
          </p:nvSpPr>
          <p:spPr bwMode="auto">
            <a:xfrm>
              <a:off x="5707" y="2487"/>
              <a:ext cx="116" cy="128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4" name="Rectangle 60"/>
            <p:cNvSpPr>
              <a:spLocks noChangeArrowheads="1"/>
            </p:cNvSpPr>
            <p:nvPr/>
          </p:nvSpPr>
          <p:spPr bwMode="auto">
            <a:xfrm>
              <a:off x="5707" y="2487"/>
              <a:ext cx="116"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Freeform 61"/>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Freeform 62"/>
            <p:cNvSpPr>
              <a:spLocks/>
            </p:cNvSpPr>
            <p:nvPr/>
          </p:nvSpPr>
          <p:spPr bwMode="auto">
            <a:xfrm>
              <a:off x="5764" y="3665"/>
              <a:ext cx="59" cy="105"/>
            </a:xfrm>
            <a:custGeom>
              <a:avLst/>
              <a:gdLst>
                <a:gd name="T0" fmla="*/ 59 w 59"/>
                <a:gd name="T1" fmla="*/ 0 h 105"/>
                <a:gd name="T2" fmla="*/ 59 w 59"/>
                <a:gd name="T3" fmla="*/ 0 h 105"/>
                <a:gd name="T4" fmla="*/ 59 w 59"/>
                <a:gd name="T5" fmla="*/ 105 h 105"/>
                <a:gd name="T6" fmla="*/ 0 w 59"/>
                <a:gd name="T7" fmla="*/ 105 h 105"/>
                <a:gd name="T8" fmla="*/ 0 w 59"/>
                <a:gd name="T9" fmla="*/ 105 h 105"/>
                <a:gd name="T10" fmla="*/ 59 w 59"/>
                <a:gd name="T11" fmla="*/ 105 h 105"/>
                <a:gd name="T12" fmla="*/ 59 w 5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59" h="105">
                  <a:moveTo>
                    <a:pt x="59" y="0"/>
                  </a:moveTo>
                  <a:lnTo>
                    <a:pt x="59" y="0"/>
                  </a:lnTo>
                  <a:lnTo>
                    <a:pt x="59" y="105"/>
                  </a:lnTo>
                  <a:lnTo>
                    <a:pt x="0" y="105"/>
                  </a:lnTo>
                  <a:lnTo>
                    <a:pt x="0" y="105"/>
                  </a:lnTo>
                  <a:lnTo>
                    <a:pt x="59" y="105"/>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63"/>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Freeform 64"/>
            <p:cNvSpPr>
              <a:spLocks/>
            </p:cNvSpPr>
            <p:nvPr/>
          </p:nvSpPr>
          <p:spPr bwMode="auto">
            <a:xfrm>
              <a:off x="5764" y="2522"/>
              <a:ext cx="59" cy="1248"/>
            </a:xfrm>
            <a:custGeom>
              <a:avLst/>
              <a:gdLst>
                <a:gd name="T0" fmla="*/ 59 w 59"/>
                <a:gd name="T1" fmla="*/ 0 h 1248"/>
                <a:gd name="T2" fmla="*/ 0 w 59"/>
                <a:gd name="T3" fmla="*/ 0 h 1248"/>
                <a:gd name="T4" fmla="*/ 0 w 59"/>
                <a:gd name="T5" fmla="*/ 1248 h 1248"/>
                <a:gd name="T6" fmla="*/ 59 w 59"/>
                <a:gd name="T7" fmla="*/ 1248 h 1248"/>
                <a:gd name="T8" fmla="*/ 59 w 59"/>
                <a:gd name="T9" fmla="*/ 1143 h 1248"/>
                <a:gd name="T10" fmla="*/ 59 w 59"/>
                <a:gd name="T11" fmla="*/ 0 h 1248"/>
              </a:gdLst>
              <a:ahLst/>
              <a:cxnLst>
                <a:cxn ang="0">
                  <a:pos x="T0" y="T1"/>
                </a:cxn>
                <a:cxn ang="0">
                  <a:pos x="T2" y="T3"/>
                </a:cxn>
                <a:cxn ang="0">
                  <a:pos x="T4" y="T5"/>
                </a:cxn>
                <a:cxn ang="0">
                  <a:pos x="T6" y="T7"/>
                </a:cxn>
                <a:cxn ang="0">
                  <a:pos x="T8" y="T9"/>
                </a:cxn>
                <a:cxn ang="0">
                  <a:pos x="T10" y="T11"/>
                </a:cxn>
              </a:cxnLst>
              <a:rect l="0" t="0" r="r" b="b"/>
              <a:pathLst>
                <a:path w="59" h="1248">
                  <a:moveTo>
                    <a:pt x="59" y="0"/>
                  </a:moveTo>
                  <a:lnTo>
                    <a:pt x="0" y="0"/>
                  </a:lnTo>
                  <a:lnTo>
                    <a:pt x="0" y="1248"/>
                  </a:lnTo>
                  <a:lnTo>
                    <a:pt x="59" y="1248"/>
                  </a:lnTo>
                  <a:lnTo>
                    <a:pt x="59" y="114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Rectangle 65"/>
            <p:cNvSpPr>
              <a:spLocks noChangeArrowheads="1"/>
            </p:cNvSpPr>
            <p:nvPr/>
          </p:nvSpPr>
          <p:spPr bwMode="auto">
            <a:xfrm>
              <a:off x="5125" y="2401"/>
              <a:ext cx="117" cy="49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Rectangle 66"/>
            <p:cNvSpPr>
              <a:spLocks noChangeArrowheads="1"/>
            </p:cNvSpPr>
            <p:nvPr/>
          </p:nvSpPr>
          <p:spPr bwMode="auto">
            <a:xfrm>
              <a:off x="5125" y="2401"/>
              <a:ext cx="1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67"/>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Freeform 68"/>
            <p:cNvSpPr>
              <a:spLocks/>
            </p:cNvSpPr>
            <p:nvPr/>
          </p:nvSpPr>
          <p:spPr bwMode="auto">
            <a:xfrm>
              <a:off x="4526" y="2800"/>
              <a:ext cx="1" cy="99"/>
            </a:xfrm>
            <a:custGeom>
              <a:avLst/>
              <a:gdLst>
                <a:gd name="T0" fmla="*/ 1 w 1"/>
                <a:gd name="T1" fmla="*/ 0 h 99"/>
                <a:gd name="T2" fmla="*/ 1 w 1"/>
                <a:gd name="T3" fmla="*/ 0 h 99"/>
                <a:gd name="T4" fmla="*/ 0 w 1"/>
                <a:gd name="T5" fmla="*/ 99 h 99"/>
                <a:gd name="T6" fmla="*/ 1 w 1"/>
                <a:gd name="T7" fmla="*/ 99 h 99"/>
                <a:gd name="T8" fmla="*/ 1 w 1"/>
                <a:gd name="T9" fmla="*/ 0 h 99"/>
              </a:gdLst>
              <a:ahLst/>
              <a:cxnLst>
                <a:cxn ang="0">
                  <a:pos x="T0" y="T1"/>
                </a:cxn>
                <a:cxn ang="0">
                  <a:pos x="T2" y="T3"/>
                </a:cxn>
                <a:cxn ang="0">
                  <a:pos x="T4" y="T5"/>
                </a:cxn>
                <a:cxn ang="0">
                  <a:pos x="T6" y="T7"/>
                </a:cxn>
                <a:cxn ang="0">
                  <a:pos x="T8" y="T9"/>
                </a:cxn>
              </a:cxnLst>
              <a:rect l="0" t="0" r="r" b="b"/>
              <a:pathLst>
                <a:path w="1" h="99">
                  <a:moveTo>
                    <a:pt x="1" y="0"/>
                  </a:moveTo>
                  <a:lnTo>
                    <a:pt x="1" y="0"/>
                  </a:lnTo>
                  <a:lnTo>
                    <a:pt x="0" y="99"/>
                  </a:lnTo>
                  <a:lnTo>
                    <a:pt x="1" y="99"/>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Rectangle 69"/>
            <p:cNvSpPr>
              <a:spLocks noChangeArrowheads="1"/>
            </p:cNvSpPr>
            <p:nvPr/>
          </p:nvSpPr>
          <p:spPr bwMode="auto">
            <a:xfrm>
              <a:off x="4527" y="2424"/>
              <a:ext cx="1" cy="376"/>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70"/>
            <p:cNvSpPr>
              <a:spLocks/>
            </p:cNvSpPr>
            <p:nvPr/>
          </p:nvSpPr>
          <p:spPr bwMode="auto">
            <a:xfrm>
              <a:off x="4527" y="2424"/>
              <a:ext cx="0" cy="376"/>
            </a:xfrm>
            <a:custGeom>
              <a:avLst/>
              <a:gdLst>
                <a:gd name="T0" fmla="*/ 0 h 376"/>
                <a:gd name="T1" fmla="*/ 376 h 376"/>
                <a:gd name="T2" fmla="*/ 376 h 376"/>
                <a:gd name="T3" fmla="*/ 0 h 376"/>
              </a:gdLst>
              <a:ahLst/>
              <a:cxnLst>
                <a:cxn ang="0">
                  <a:pos x="0" y="T0"/>
                </a:cxn>
                <a:cxn ang="0">
                  <a:pos x="0" y="T1"/>
                </a:cxn>
                <a:cxn ang="0">
                  <a:pos x="0" y="T2"/>
                </a:cxn>
                <a:cxn ang="0">
                  <a:pos x="0" y="T3"/>
                </a:cxn>
              </a:cxnLst>
              <a:rect l="0" t="0" r="r" b="b"/>
              <a:pathLst>
                <a:path h="376">
                  <a:moveTo>
                    <a:pt x="0" y="0"/>
                  </a:moveTo>
                  <a:lnTo>
                    <a:pt x="0" y="376"/>
                  </a:lnTo>
                  <a:lnTo>
                    <a:pt x="0" y="37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Freeform 71"/>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close/>
                  <a:moveTo>
                    <a:pt x="0" y="0"/>
                  </a:moveTo>
                  <a:lnTo>
                    <a:pt x="0" y="0"/>
                  </a:lnTo>
                  <a:lnTo>
                    <a:pt x="0" y="376"/>
                  </a:lnTo>
                  <a:lnTo>
                    <a:pt x="0" y="475"/>
                  </a:lnTo>
                  <a:lnTo>
                    <a:pt x="150" y="475"/>
                  </a:lnTo>
                  <a:lnTo>
                    <a:pt x="150" y="98"/>
                  </a:lnTo>
                  <a:lnTo>
                    <a:pt x="150" y="88"/>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Freeform 72"/>
            <p:cNvSpPr>
              <a:spLocks noEditPoints="1"/>
            </p:cNvSpPr>
            <p:nvPr/>
          </p:nvSpPr>
          <p:spPr bwMode="auto">
            <a:xfrm>
              <a:off x="4527" y="2424"/>
              <a:ext cx="598" cy="475"/>
            </a:xfrm>
            <a:custGeom>
              <a:avLst/>
              <a:gdLst>
                <a:gd name="T0" fmla="*/ 265 w 598"/>
                <a:gd name="T1" fmla="*/ 157 h 475"/>
                <a:gd name="T2" fmla="*/ 265 w 598"/>
                <a:gd name="T3" fmla="*/ 475 h 475"/>
                <a:gd name="T4" fmla="*/ 598 w 598"/>
                <a:gd name="T5" fmla="*/ 475 h 475"/>
                <a:gd name="T6" fmla="*/ 598 w 598"/>
                <a:gd name="T7" fmla="*/ 351 h 475"/>
                <a:gd name="T8" fmla="*/ 265 w 598"/>
                <a:gd name="T9" fmla="*/ 157 h 475"/>
                <a:gd name="T10" fmla="*/ 0 w 598"/>
                <a:gd name="T11" fmla="*/ 0 h 475"/>
                <a:gd name="T12" fmla="*/ 0 w 598"/>
                <a:gd name="T13" fmla="*/ 0 h 475"/>
                <a:gd name="T14" fmla="*/ 0 w 598"/>
                <a:gd name="T15" fmla="*/ 376 h 475"/>
                <a:gd name="T16" fmla="*/ 0 w 598"/>
                <a:gd name="T17" fmla="*/ 475 h 475"/>
                <a:gd name="T18" fmla="*/ 150 w 598"/>
                <a:gd name="T19" fmla="*/ 475 h 475"/>
                <a:gd name="T20" fmla="*/ 150 w 598"/>
                <a:gd name="T21" fmla="*/ 98 h 475"/>
                <a:gd name="T22" fmla="*/ 150 w 598"/>
                <a:gd name="T23" fmla="*/ 88 h 475"/>
                <a:gd name="T24" fmla="*/ 0 w 598"/>
                <a:gd name="T2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475">
                  <a:moveTo>
                    <a:pt x="265" y="157"/>
                  </a:moveTo>
                  <a:lnTo>
                    <a:pt x="265" y="475"/>
                  </a:lnTo>
                  <a:lnTo>
                    <a:pt x="598" y="475"/>
                  </a:lnTo>
                  <a:lnTo>
                    <a:pt x="598" y="351"/>
                  </a:lnTo>
                  <a:lnTo>
                    <a:pt x="265" y="157"/>
                  </a:lnTo>
                  <a:moveTo>
                    <a:pt x="0" y="0"/>
                  </a:moveTo>
                  <a:lnTo>
                    <a:pt x="0" y="0"/>
                  </a:lnTo>
                  <a:lnTo>
                    <a:pt x="0" y="376"/>
                  </a:lnTo>
                  <a:lnTo>
                    <a:pt x="0" y="475"/>
                  </a:lnTo>
                  <a:lnTo>
                    <a:pt x="150" y="475"/>
                  </a:lnTo>
                  <a:lnTo>
                    <a:pt x="150" y="98"/>
                  </a:lnTo>
                  <a:lnTo>
                    <a:pt x="15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73"/>
            <p:cNvSpPr>
              <a:spLocks/>
            </p:cNvSpPr>
            <p:nvPr/>
          </p:nvSpPr>
          <p:spPr bwMode="auto">
            <a:xfrm>
              <a:off x="5048" y="2132"/>
              <a:ext cx="203" cy="204"/>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74"/>
            <p:cNvSpPr>
              <a:spLocks noChangeArrowheads="1"/>
            </p:cNvSpPr>
            <p:nvPr/>
          </p:nvSpPr>
          <p:spPr bwMode="auto">
            <a:xfrm>
              <a:off x="4677" y="2389"/>
              <a:ext cx="1727" cy="13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Rectangle 75"/>
            <p:cNvSpPr>
              <a:spLocks noChangeArrowheads="1"/>
            </p:cNvSpPr>
            <p:nvPr/>
          </p:nvSpPr>
          <p:spPr bwMode="auto">
            <a:xfrm>
              <a:off x="4677" y="2389"/>
              <a:ext cx="1727"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76"/>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77"/>
            <p:cNvSpPr>
              <a:spLocks/>
            </p:cNvSpPr>
            <p:nvPr/>
          </p:nvSpPr>
          <p:spPr bwMode="auto">
            <a:xfrm>
              <a:off x="5318" y="2389"/>
              <a:ext cx="1086" cy="133"/>
            </a:xfrm>
            <a:custGeom>
              <a:avLst/>
              <a:gdLst>
                <a:gd name="T0" fmla="*/ 1086 w 1086"/>
                <a:gd name="T1" fmla="*/ 0 h 133"/>
                <a:gd name="T2" fmla="*/ 183 w 1086"/>
                <a:gd name="T3" fmla="*/ 0 h 133"/>
                <a:gd name="T4" fmla="*/ 2 w 1086"/>
                <a:gd name="T5" fmla="*/ 0 h 133"/>
                <a:gd name="T6" fmla="*/ 0 w 1086"/>
                <a:gd name="T7" fmla="*/ 0 h 133"/>
                <a:gd name="T8" fmla="*/ 0 w 1086"/>
                <a:gd name="T9" fmla="*/ 133 h 133"/>
                <a:gd name="T10" fmla="*/ 1086 w 1086"/>
                <a:gd name="T11" fmla="*/ 133 h 133"/>
                <a:gd name="T12" fmla="*/ 1086 w 108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086" h="133">
                  <a:moveTo>
                    <a:pt x="1086" y="0"/>
                  </a:moveTo>
                  <a:lnTo>
                    <a:pt x="183" y="0"/>
                  </a:lnTo>
                  <a:lnTo>
                    <a:pt x="2" y="0"/>
                  </a:lnTo>
                  <a:lnTo>
                    <a:pt x="0" y="0"/>
                  </a:lnTo>
                  <a:lnTo>
                    <a:pt x="0" y="133"/>
                  </a:lnTo>
                  <a:lnTo>
                    <a:pt x="1086" y="133"/>
                  </a:lnTo>
                  <a:lnTo>
                    <a:pt x="10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Rectangle 78"/>
            <p:cNvSpPr>
              <a:spLocks noChangeArrowheads="1"/>
            </p:cNvSpPr>
            <p:nvPr/>
          </p:nvSpPr>
          <p:spPr bwMode="auto">
            <a:xfrm>
              <a:off x="5085" y="2312"/>
              <a:ext cx="651" cy="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79"/>
            <p:cNvSpPr>
              <a:spLocks noChangeArrowheads="1"/>
            </p:cNvSpPr>
            <p:nvPr/>
          </p:nvSpPr>
          <p:spPr bwMode="auto">
            <a:xfrm>
              <a:off x="5085" y="2312"/>
              <a:ext cx="651"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Freeform 80"/>
            <p:cNvSpPr>
              <a:spLocks/>
            </p:cNvSpPr>
            <p:nvPr/>
          </p:nvSpPr>
          <p:spPr bwMode="auto">
            <a:xfrm>
              <a:off x="5085" y="2312"/>
              <a:ext cx="276" cy="77"/>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5" name="Freeform 81"/>
            <p:cNvSpPr>
              <a:spLocks/>
            </p:cNvSpPr>
            <p:nvPr/>
          </p:nvSpPr>
          <p:spPr bwMode="auto">
            <a:xfrm>
              <a:off x="5234" y="1570"/>
              <a:ext cx="923" cy="761"/>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6" name="Freeform 82"/>
            <p:cNvSpPr>
              <a:spLocks/>
            </p:cNvSpPr>
            <p:nvPr/>
          </p:nvSpPr>
          <p:spPr bwMode="auto">
            <a:xfrm>
              <a:off x="5273" y="1570"/>
              <a:ext cx="950" cy="761"/>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7" name="Freeform 83"/>
            <p:cNvSpPr>
              <a:spLocks/>
            </p:cNvSpPr>
            <p:nvPr/>
          </p:nvSpPr>
          <p:spPr bwMode="auto">
            <a:xfrm>
              <a:off x="5273" y="1664"/>
              <a:ext cx="950" cy="667"/>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8" name="Freeform 84"/>
            <p:cNvSpPr>
              <a:spLocks/>
            </p:cNvSpPr>
            <p:nvPr/>
          </p:nvSpPr>
          <p:spPr bwMode="auto">
            <a:xfrm>
              <a:off x="4811" y="1649"/>
              <a:ext cx="166" cy="202"/>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9" name="Freeform 85"/>
            <p:cNvSpPr>
              <a:spLocks noEditPoints="1"/>
            </p:cNvSpPr>
            <p:nvPr/>
          </p:nvSpPr>
          <p:spPr bwMode="auto">
            <a:xfrm>
              <a:off x="5862" y="2092"/>
              <a:ext cx="262" cy="176"/>
            </a:xfrm>
            <a:custGeom>
              <a:avLst/>
              <a:gdLst>
                <a:gd name="T0" fmla="*/ 262 w 262"/>
                <a:gd name="T1" fmla="*/ 176 h 176"/>
                <a:gd name="T2" fmla="*/ 0 w 262"/>
                <a:gd name="T3" fmla="*/ 176 h 176"/>
                <a:gd name="T4" fmla="*/ 0 w 262"/>
                <a:gd name="T5" fmla="*/ 0 h 176"/>
                <a:gd name="T6" fmla="*/ 262 w 262"/>
                <a:gd name="T7" fmla="*/ 0 h 176"/>
                <a:gd name="T8" fmla="*/ 262 w 262"/>
                <a:gd name="T9" fmla="*/ 176 h 176"/>
                <a:gd name="T10" fmla="*/ 6 w 262"/>
                <a:gd name="T11" fmla="*/ 170 h 176"/>
                <a:gd name="T12" fmla="*/ 255 w 262"/>
                <a:gd name="T13" fmla="*/ 170 h 176"/>
                <a:gd name="T14" fmla="*/ 255 w 262"/>
                <a:gd name="T15" fmla="*/ 7 h 176"/>
                <a:gd name="T16" fmla="*/ 6 w 262"/>
                <a:gd name="T17" fmla="*/ 7 h 176"/>
                <a:gd name="T18" fmla="*/ 6 w 262"/>
                <a:gd name="T19"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176">
                  <a:moveTo>
                    <a:pt x="262" y="176"/>
                  </a:moveTo>
                  <a:lnTo>
                    <a:pt x="0" y="176"/>
                  </a:lnTo>
                  <a:lnTo>
                    <a:pt x="0" y="0"/>
                  </a:lnTo>
                  <a:lnTo>
                    <a:pt x="262" y="0"/>
                  </a:lnTo>
                  <a:lnTo>
                    <a:pt x="262" y="176"/>
                  </a:lnTo>
                  <a:close/>
                  <a:moveTo>
                    <a:pt x="6" y="170"/>
                  </a:moveTo>
                  <a:lnTo>
                    <a:pt x="255" y="170"/>
                  </a:lnTo>
                  <a:lnTo>
                    <a:pt x="255" y="7"/>
                  </a:lnTo>
                  <a:lnTo>
                    <a:pt x="6" y="7"/>
                  </a:lnTo>
                  <a:lnTo>
                    <a:pt x="6" y="17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0" name="Freeform 86"/>
            <p:cNvSpPr>
              <a:spLocks/>
            </p:cNvSpPr>
            <p:nvPr/>
          </p:nvSpPr>
          <p:spPr bwMode="auto">
            <a:xfrm>
              <a:off x="5956" y="2171"/>
              <a:ext cx="387" cy="138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1" name="Freeform 87"/>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2" name="Freeform 88"/>
            <p:cNvSpPr>
              <a:spLocks/>
            </p:cNvSpPr>
            <p:nvPr/>
          </p:nvSpPr>
          <p:spPr bwMode="auto">
            <a:xfrm>
              <a:off x="6471" y="3631"/>
              <a:ext cx="92" cy="94"/>
            </a:xfrm>
            <a:custGeom>
              <a:avLst/>
              <a:gdLst>
                <a:gd name="T0" fmla="*/ 92 w 92"/>
                <a:gd name="T1" fmla="*/ 0 h 94"/>
                <a:gd name="T2" fmla="*/ 0 w 92"/>
                <a:gd name="T3" fmla="*/ 0 h 94"/>
                <a:gd name="T4" fmla="*/ 0 w 92"/>
                <a:gd name="T5" fmla="*/ 94 h 94"/>
                <a:gd name="T6" fmla="*/ 92 w 92"/>
                <a:gd name="T7" fmla="*/ 94 h 94"/>
                <a:gd name="T8" fmla="*/ 92 w 92"/>
                <a:gd name="T9" fmla="*/ 34 h 94"/>
                <a:gd name="T10" fmla="*/ 92 w 92"/>
                <a:gd name="T11" fmla="*/ 0 h 94"/>
              </a:gdLst>
              <a:ahLst/>
              <a:cxnLst>
                <a:cxn ang="0">
                  <a:pos x="T0" y="T1"/>
                </a:cxn>
                <a:cxn ang="0">
                  <a:pos x="T2" y="T3"/>
                </a:cxn>
                <a:cxn ang="0">
                  <a:pos x="T4" y="T5"/>
                </a:cxn>
                <a:cxn ang="0">
                  <a:pos x="T6" y="T7"/>
                </a:cxn>
                <a:cxn ang="0">
                  <a:pos x="T8" y="T9"/>
                </a:cxn>
                <a:cxn ang="0">
                  <a:pos x="T10" y="T11"/>
                </a:cxn>
              </a:cxnLst>
              <a:rect l="0" t="0" r="r" b="b"/>
              <a:pathLst>
                <a:path w="92" h="94">
                  <a:moveTo>
                    <a:pt x="92" y="0"/>
                  </a:moveTo>
                  <a:lnTo>
                    <a:pt x="0" y="0"/>
                  </a:lnTo>
                  <a:lnTo>
                    <a:pt x="0" y="94"/>
                  </a:lnTo>
                  <a:lnTo>
                    <a:pt x="92" y="94"/>
                  </a:lnTo>
                  <a:lnTo>
                    <a:pt x="92" y="34"/>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3" name="Rectangle 89"/>
            <p:cNvSpPr>
              <a:spLocks noChangeArrowheads="1"/>
            </p:cNvSpPr>
            <p:nvPr/>
          </p:nvSpPr>
          <p:spPr bwMode="auto">
            <a:xfrm>
              <a:off x="4677" y="2487"/>
              <a:ext cx="115" cy="128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4" name="Rectangle 90"/>
            <p:cNvSpPr>
              <a:spLocks noChangeArrowheads="1"/>
            </p:cNvSpPr>
            <p:nvPr/>
          </p:nvSpPr>
          <p:spPr bwMode="auto">
            <a:xfrm>
              <a:off x="4677" y="2487"/>
              <a:ext cx="115" cy="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5" name="Freeform 91"/>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6" name="Freeform 92"/>
            <p:cNvSpPr>
              <a:spLocks/>
            </p:cNvSpPr>
            <p:nvPr/>
          </p:nvSpPr>
          <p:spPr bwMode="auto">
            <a:xfrm>
              <a:off x="4735" y="2522"/>
              <a:ext cx="57" cy="696"/>
            </a:xfrm>
            <a:custGeom>
              <a:avLst/>
              <a:gdLst>
                <a:gd name="T0" fmla="*/ 57 w 57"/>
                <a:gd name="T1" fmla="*/ 0 h 696"/>
                <a:gd name="T2" fmla="*/ 0 w 57"/>
                <a:gd name="T3" fmla="*/ 0 h 696"/>
                <a:gd name="T4" fmla="*/ 0 w 57"/>
                <a:gd name="T5" fmla="*/ 696 h 696"/>
                <a:gd name="T6" fmla="*/ 57 w 57"/>
                <a:gd name="T7" fmla="*/ 696 h 696"/>
                <a:gd name="T8" fmla="*/ 57 w 57"/>
                <a:gd name="T9" fmla="*/ 538 h 696"/>
                <a:gd name="T10" fmla="*/ 57 w 57"/>
                <a:gd name="T11" fmla="*/ 465 h 696"/>
                <a:gd name="T12" fmla="*/ 57 w 57"/>
                <a:gd name="T13" fmla="*/ 377 h 696"/>
                <a:gd name="T14" fmla="*/ 57 w 57"/>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696">
                  <a:moveTo>
                    <a:pt x="57" y="0"/>
                  </a:moveTo>
                  <a:lnTo>
                    <a:pt x="0" y="0"/>
                  </a:lnTo>
                  <a:lnTo>
                    <a:pt x="0" y="696"/>
                  </a:lnTo>
                  <a:lnTo>
                    <a:pt x="57" y="696"/>
                  </a:lnTo>
                  <a:lnTo>
                    <a:pt x="57" y="538"/>
                  </a:lnTo>
                  <a:lnTo>
                    <a:pt x="57" y="465"/>
                  </a:lnTo>
                  <a:lnTo>
                    <a:pt x="57" y="377"/>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7" name="Freeform 93"/>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8" name="Freeform 94"/>
            <p:cNvSpPr>
              <a:spLocks/>
            </p:cNvSpPr>
            <p:nvPr/>
          </p:nvSpPr>
          <p:spPr bwMode="auto">
            <a:xfrm>
              <a:off x="4813" y="1824"/>
              <a:ext cx="114" cy="72"/>
            </a:xfrm>
            <a:custGeom>
              <a:avLst/>
              <a:gdLst>
                <a:gd name="T0" fmla="*/ 114 w 114"/>
                <a:gd name="T1" fmla="*/ 25 h 72"/>
                <a:gd name="T2" fmla="*/ 60 w 114"/>
                <a:gd name="T3" fmla="*/ 72 h 72"/>
                <a:gd name="T4" fmla="*/ 16 w 114"/>
                <a:gd name="T5" fmla="*/ 67 h 72"/>
                <a:gd name="T6" fmla="*/ 0 w 114"/>
                <a:gd name="T7" fmla="*/ 27 h 72"/>
                <a:gd name="T8" fmla="*/ 55 w 114"/>
                <a:gd name="T9" fmla="*/ 0 h 72"/>
                <a:gd name="T10" fmla="*/ 114 w 114"/>
                <a:gd name="T11" fmla="*/ 25 h 72"/>
              </a:gdLst>
              <a:ahLst/>
              <a:cxnLst>
                <a:cxn ang="0">
                  <a:pos x="T0" y="T1"/>
                </a:cxn>
                <a:cxn ang="0">
                  <a:pos x="T2" y="T3"/>
                </a:cxn>
                <a:cxn ang="0">
                  <a:pos x="T4" y="T5"/>
                </a:cxn>
                <a:cxn ang="0">
                  <a:pos x="T6" y="T7"/>
                </a:cxn>
                <a:cxn ang="0">
                  <a:pos x="T8" y="T9"/>
                </a:cxn>
                <a:cxn ang="0">
                  <a:pos x="T10" y="T11"/>
                </a:cxn>
              </a:cxnLst>
              <a:rect l="0" t="0" r="r" b="b"/>
              <a:pathLst>
                <a:path w="114" h="72">
                  <a:moveTo>
                    <a:pt x="114" y="25"/>
                  </a:moveTo>
                  <a:lnTo>
                    <a:pt x="60" y="72"/>
                  </a:lnTo>
                  <a:lnTo>
                    <a:pt x="16" y="67"/>
                  </a:lnTo>
                  <a:lnTo>
                    <a:pt x="0" y="27"/>
                  </a:lnTo>
                  <a:lnTo>
                    <a:pt x="55" y="0"/>
                  </a:lnTo>
                  <a:lnTo>
                    <a:pt x="114"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9" name="Freeform 95"/>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0" name="Freeform 96"/>
            <p:cNvSpPr>
              <a:spLocks/>
            </p:cNvSpPr>
            <p:nvPr/>
          </p:nvSpPr>
          <p:spPr bwMode="auto">
            <a:xfrm>
              <a:off x="4814" y="1894"/>
              <a:ext cx="113" cy="410"/>
            </a:xfrm>
            <a:custGeom>
              <a:avLst/>
              <a:gdLst>
                <a:gd name="T0" fmla="*/ 0 w 113"/>
                <a:gd name="T1" fmla="*/ 0 h 410"/>
                <a:gd name="T2" fmla="*/ 57 w 113"/>
                <a:gd name="T3" fmla="*/ 410 h 410"/>
                <a:gd name="T4" fmla="*/ 113 w 113"/>
                <a:gd name="T5" fmla="*/ 0 h 410"/>
                <a:gd name="T6" fmla="*/ 0 w 113"/>
                <a:gd name="T7" fmla="*/ 0 h 410"/>
              </a:gdLst>
              <a:ahLst/>
              <a:cxnLst>
                <a:cxn ang="0">
                  <a:pos x="T0" y="T1"/>
                </a:cxn>
                <a:cxn ang="0">
                  <a:pos x="T2" y="T3"/>
                </a:cxn>
                <a:cxn ang="0">
                  <a:pos x="T4" y="T5"/>
                </a:cxn>
                <a:cxn ang="0">
                  <a:pos x="T6" y="T7"/>
                </a:cxn>
              </a:cxnLst>
              <a:rect l="0" t="0" r="r" b="b"/>
              <a:pathLst>
                <a:path w="113" h="410">
                  <a:moveTo>
                    <a:pt x="0" y="0"/>
                  </a:moveTo>
                  <a:lnTo>
                    <a:pt x="57" y="4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1" name="Freeform 97"/>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2" name="Freeform 98"/>
            <p:cNvSpPr>
              <a:spLocks/>
            </p:cNvSpPr>
            <p:nvPr/>
          </p:nvSpPr>
          <p:spPr bwMode="auto">
            <a:xfrm>
              <a:off x="4814" y="1894"/>
              <a:ext cx="113" cy="410"/>
            </a:xfrm>
            <a:custGeom>
              <a:avLst/>
              <a:gdLst>
                <a:gd name="T0" fmla="*/ 113 w 113"/>
                <a:gd name="T1" fmla="*/ 0 h 410"/>
                <a:gd name="T2" fmla="*/ 62 w 113"/>
                <a:gd name="T3" fmla="*/ 0 h 410"/>
                <a:gd name="T4" fmla="*/ 39 w 113"/>
                <a:gd name="T5" fmla="*/ 0 h 410"/>
                <a:gd name="T6" fmla="*/ 0 w 113"/>
                <a:gd name="T7" fmla="*/ 0 h 410"/>
                <a:gd name="T8" fmla="*/ 57 w 113"/>
                <a:gd name="T9" fmla="*/ 410 h 410"/>
                <a:gd name="T10" fmla="*/ 113 w 113"/>
                <a:gd name="T11" fmla="*/ 0 h 410"/>
              </a:gdLst>
              <a:ahLst/>
              <a:cxnLst>
                <a:cxn ang="0">
                  <a:pos x="T0" y="T1"/>
                </a:cxn>
                <a:cxn ang="0">
                  <a:pos x="T2" y="T3"/>
                </a:cxn>
                <a:cxn ang="0">
                  <a:pos x="T4" y="T5"/>
                </a:cxn>
                <a:cxn ang="0">
                  <a:pos x="T6" y="T7"/>
                </a:cxn>
                <a:cxn ang="0">
                  <a:pos x="T8" y="T9"/>
                </a:cxn>
                <a:cxn ang="0">
                  <a:pos x="T10" y="T11"/>
                </a:cxn>
              </a:cxnLst>
              <a:rect l="0" t="0" r="r" b="b"/>
              <a:pathLst>
                <a:path w="113" h="410">
                  <a:moveTo>
                    <a:pt x="113" y="0"/>
                  </a:moveTo>
                  <a:lnTo>
                    <a:pt x="62" y="0"/>
                  </a:lnTo>
                  <a:lnTo>
                    <a:pt x="39" y="0"/>
                  </a:lnTo>
                  <a:lnTo>
                    <a:pt x="0" y="0"/>
                  </a:lnTo>
                  <a:lnTo>
                    <a:pt x="57" y="410"/>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3" name="Freeform 99"/>
            <p:cNvSpPr>
              <a:spLocks/>
            </p:cNvSpPr>
            <p:nvPr/>
          </p:nvSpPr>
          <p:spPr bwMode="auto">
            <a:xfrm>
              <a:off x="4843" y="1894"/>
              <a:ext cx="55" cy="77"/>
            </a:xfrm>
            <a:custGeom>
              <a:avLst/>
              <a:gdLst>
                <a:gd name="T0" fmla="*/ 0 w 55"/>
                <a:gd name="T1" fmla="*/ 47 h 77"/>
                <a:gd name="T2" fmla="*/ 7 w 55"/>
                <a:gd name="T3" fmla="*/ 77 h 77"/>
                <a:gd name="T4" fmla="*/ 42 w 55"/>
                <a:gd name="T5" fmla="*/ 77 h 77"/>
                <a:gd name="T6" fmla="*/ 55 w 55"/>
                <a:gd name="T7" fmla="*/ 35 h 77"/>
                <a:gd name="T8" fmla="*/ 25 w 55"/>
                <a:gd name="T9" fmla="*/ 0 h 77"/>
                <a:gd name="T10" fmla="*/ 0 w 55"/>
                <a:gd name="T11" fmla="*/ 47 h 77"/>
              </a:gdLst>
              <a:ahLst/>
              <a:cxnLst>
                <a:cxn ang="0">
                  <a:pos x="T0" y="T1"/>
                </a:cxn>
                <a:cxn ang="0">
                  <a:pos x="T2" y="T3"/>
                </a:cxn>
                <a:cxn ang="0">
                  <a:pos x="T4" y="T5"/>
                </a:cxn>
                <a:cxn ang="0">
                  <a:pos x="T6" y="T7"/>
                </a:cxn>
                <a:cxn ang="0">
                  <a:pos x="T8" y="T9"/>
                </a:cxn>
                <a:cxn ang="0">
                  <a:pos x="T10" y="T11"/>
                </a:cxn>
              </a:cxnLst>
              <a:rect l="0" t="0" r="r" b="b"/>
              <a:pathLst>
                <a:path w="55" h="77">
                  <a:moveTo>
                    <a:pt x="0" y="47"/>
                  </a:moveTo>
                  <a:lnTo>
                    <a:pt x="7" y="77"/>
                  </a:lnTo>
                  <a:lnTo>
                    <a:pt x="42" y="77"/>
                  </a:lnTo>
                  <a:lnTo>
                    <a:pt x="55" y="35"/>
                  </a:lnTo>
                  <a:lnTo>
                    <a:pt x="25" y="0"/>
                  </a:lnTo>
                  <a:lnTo>
                    <a:pt x="0" y="47"/>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4" name="Freeform 100"/>
            <p:cNvSpPr>
              <a:spLocks/>
            </p:cNvSpPr>
            <p:nvPr/>
          </p:nvSpPr>
          <p:spPr bwMode="auto">
            <a:xfrm>
              <a:off x="4836" y="1971"/>
              <a:ext cx="67" cy="333"/>
            </a:xfrm>
            <a:custGeom>
              <a:avLst/>
              <a:gdLst>
                <a:gd name="T0" fmla="*/ 49 w 67"/>
                <a:gd name="T1" fmla="*/ 0 h 333"/>
                <a:gd name="T2" fmla="*/ 14 w 67"/>
                <a:gd name="T3" fmla="*/ 0 h 333"/>
                <a:gd name="T4" fmla="*/ 0 w 67"/>
                <a:gd name="T5" fmla="*/ 83 h 333"/>
                <a:gd name="T6" fmla="*/ 35 w 67"/>
                <a:gd name="T7" fmla="*/ 333 h 333"/>
                <a:gd name="T8" fmla="*/ 67 w 67"/>
                <a:gd name="T9" fmla="*/ 98 h 333"/>
                <a:gd name="T10" fmla="*/ 49 w 67"/>
                <a:gd name="T11" fmla="*/ 0 h 333"/>
              </a:gdLst>
              <a:ahLst/>
              <a:cxnLst>
                <a:cxn ang="0">
                  <a:pos x="T0" y="T1"/>
                </a:cxn>
                <a:cxn ang="0">
                  <a:pos x="T2" y="T3"/>
                </a:cxn>
                <a:cxn ang="0">
                  <a:pos x="T4" y="T5"/>
                </a:cxn>
                <a:cxn ang="0">
                  <a:pos x="T6" y="T7"/>
                </a:cxn>
                <a:cxn ang="0">
                  <a:pos x="T8" y="T9"/>
                </a:cxn>
                <a:cxn ang="0">
                  <a:pos x="T10" y="T11"/>
                </a:cxn>
              </a:cxnLst>
              <a:rect l="0" t="0" r="r" b="b"/>
              <a:pathLst>
                <a:path w="67" h="333">
                  <a:moveTo>
                    <a:pt x="49" y="0"/>
                  </a:moveTo>
                  <a:lnTo>
                    <a:pt x="14" y="0"/>
                  </a:lnTo>
                  <a:lnTo>
                    <a:pt x="0" y="83"/>
                  </a:lnTo>
                  <a:lnTo>
                    <a:pt x="35" y="333"/>
                  </a:lnTo>
                  <a:lnTo>
                    <a:pt x="67" y="98"/>
                  </a:lnTo>
                  <a:lnTo>
                    <a:pt x="49"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5" name="Freeform 101"/>
            <p:cNvSpPr>
              <a:spLocks/>
            </p:cNvSpPr>
            <p:nvPr/>
          </p:nvSpPr>
          <p:spPr bwMode="auto">
            <a:xfrm>
              <a:off x="4814" y="1849"/>
              <a:ext cx="57" cy="107"/>
            </a:xfrm>
            <a:custGeom>
              <a:avLst/>
              <a:gdLst>
                <a:gd name="T0" fmla="*/ 57 w 57"/>
                <a:gd name="T1" fmla="*/ 45 h 107"/>
                <a:gd name="T2" fmla="*/ 19 w 57"/>
                <a:gd name="T3" fmla="*/ 107 h 107"/>
                <a:gd name="T4" fmla="*/ 0 w 57"/>
                <a:gd name="T5" fmla="*/ 45 h 107"/>
                <a:gd name="T6" fmla="*/ 0 w 57"/>
                <a:gd name="T7" fmla="*/ 0 h 107"/>
                <a:gd name="T8" fmla="*/ 57 w 57"/>
                <a:gd name="T9" fmla="*/ 45 h 107"/>
              </a:gdLst>
              <a:ahLst/>
              <a:cxnLst>
                <a:cxn ang="0">
                  <a:pos x="T0" y="T1"/>
                </a:cxn>
                <a:cxn ang="0">
                  <a:pos x="T2" y="T3"/>
                </a:cxn>
                <a:cxn ang="0">
                  <a:pos x="T4" y="T5"/>
                </a:cxn>
                <a:cxn ang="0">
                  <a:pos x="T6" y="T7"/>
                </a:cxn>
                <a:cxn ang="0">
                  <a:pos x="T8" y="T9"/>
                </a:cxn>
              </a:cxnLst>
              <a:rect l="0" t="0" r="r" b="b"/>
              <a:pathLst>
                <a:path w="57" h="107">
                  <a:moveTo>
                    <a:pt x="57" y="45"/>
                  </a:moveTo>
                  <a:lnTo>
                    <a:pt x="19" y="107"/>
                  </a:lnTo>
                  <a:lnTo>
                    <a:pt x="0" y="45"/>
                  </a:lnTo>
                  <a:lnTo>
                    <a:pt x="0" y="0"/>
                  </a:lnTo>
                  <a:lnTo>
                    <a:pt x="5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6" name="Freeform 102"/>
            <p:cNvSpPr>
              <a:spLocks/>
            </p:cNvSpPr>
            <p:nvPr/>
          </p:nvSpPr>
          <p:spPr bwMode="auto">
            <a:xfrm>
              <a:off x="4868" y="1849"/>
              <a:ext cx="59" cy="107"/>
            </a:xfrm>
            <a:custGeom>
              <a:avLst/>
              <a:gdLst>
                <a:gd name="T0" fmla="*/ 0 w 59"/>
                <a:gd name="T1" fmla="*/ 45 h 107"/>
                <a:gd name="T2" fmla="*/ 39 w 59"/>
                <a:gd name="T3" fmla="*/ 107 h 107"/>
                <a:gd name="T4" fmla="*/ 59 w 59"/>
                <a:gd name="T5" fmla="*/ 45 h 107"/>
                <a:gd name="T6" fmla="*/ 59 w 59"/>
                <a:gd name="T7" fmla="*/ 0 h 107"/>
                <a:gd name="T8" fmla="*/ 0 w 59"/>
                <a:gd name="T9" fmla="*/ 45 h 107"/>
              </a:gdLst>
              <a:ahLst/>
              <a:cxnLst>
                <a:cxn ang="0">
                  <a:pos x="T0" y="T1"/>
                </a:cxn>
                <a:cxn ang="0">
                  <a:pos x="T2" y="T3"/>
                </a:cxn>
                <a:cxn ang="0">
                  <a:pos x="T4" y="T5"/>
                </a:cxn>
                <a:cxn ang="0">
                  <a:pos x="T6" y="T7"/>
                </a:cxn>
                <a:cxn ang="0">
                  <a:pos x="T8" y="T9"/>
                </a:cxn>
              </a:cxnLst>
              <a:rect l="0" t="0" r="r" b="b"/>
              <a:pathLst>
                <a:path w="59" h="107">
                  <a:moveTo>
                    <a:pt x="0" y="45"/>
                  </a:moveTo>
                  <a:lnTo>
                    <a:pt x="39" y="107"/>
                  </a:lnTo>
                  <a:lnTo>
                    <a:pt x="59" y="45"/>
                  </a:lnTo>
                  <a:lnTo>
                    <a:pt x="59"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7" name="Freeform 103"/>
            <p:cNvSpPr>
              <a:spLocks/>
            </p:cNvSpPr>
            <p:nvPr/>
          </p:nvSpPr>
          <p:spPr bwMode="auto">
            <a:xfrm>
              <a:off x="4984" y="2039"/>
              <a:ext cx="69" cy="47"/>
            </a:xfrm>
            <a:custGeom>
              <a:avLst/>
              <a:gdLst>
                <a:gd name="T0" fmla="*/ 0 w 69"/>
                <a:gd name="T1" fmla="*/ 47 h 47"/>
                <a:gd name="T2" fmla="*/ 35 w 69"/>
                <a:gd name="T3" fmla="*/ 0 h 47"/>
                <a:gd name="T4" fmla="*/ 69 w 69"/>
                <a:gd name="T5" fmla="*/ 47 h 47"/>
                <a:gd name="T6" fmla="*/ 0 w 69"/>
                <a:gd name="T7" fmla="*/ 47 h 47"/>
              </a:gdLst>
              <a:ahLst/>
              <a:cxnLst>
                <a:cxn ang="0">
                  <a:pos x="T0" y="T1"/>
                </a:cxn>
                <a:cxn ang="0">
                  <a:pos x="T2" y="T3"/>
                </a:cxn>
                <a:cxn ang="0">
                  <a:pos x="T4" y="T5"/>
                </a:cxn>
                <a:cxn ang="0">
                  <a:pos x="T6" y="T7"/>
                </a:cxn>
              </a:cxnLst>
              <a:rect l="0" t="0" r="r" b="b"/>
              <a:pathLst>
                <a:path w="69" h="47">
                  <a:moveTo>
                    <a:pt x="0" y="47"/>
                  </a:moveTo>
                  <a:lnTo>
                    <a:pt x="35" y="0"/>
                  </a:lnTo>
                  <a:lnTo>
                    <a:pt x="69"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Freeform 104"/>
            <p:cNvSpPr>
              <a:spLocks/>
            </p:cNvSpPr>
            <p:nvPr/>
          </p:nvSpPr>
          <p:spPr bwMode="auto">
            <a:xfrm>
              <a:off x="5019" y="2039"/>
              <a:ext cx="67" cy="47"/>
            </a:xfrm>
            <a:custGeom>
              <a:avLst/>
              <a:gdLst>
                <a:gd name="T0" fmla="*/ 0 w 67"/>
                <a:gd name="T1" fmla="*/ 47 h 47"/>
                <a:gd name="T2" fmla="*/ 35 w 67"/>
                <a:gd name="T3" fmla="*/ 0 h 47"/>
                <a:gd name="T4" fmla="*/ 67 w 67"/>
                <a:gd name="T5" fmla="*/ 47 h 47"/>
                <a:gd name="T6" fmla="*/ 0 w 67"/>
                <a:gd name="T7" fmla="*/ 47 h 47"/>
              </a:gdLst>
              <a:ahLst/>
              <a:cxnLst>
                <a:cxn ang="0">
                  <a:pos x="T0" y="T1"/>
                </a:cxn>
                <a:cxn ang="0">
                  <a:pos x="T2" y="T3"/>
                </a:cxn>
                <a:cxn ang="0">
                  <a:pos x="T4" y="T5"/>
                </a:cxn>
                <a:cxn ang="0">
                  <a:pos x="T6" y="T7"/>
                </a:cxn>
              </a:cxnLst>
              <a:rect l="0" t="0" r="r" b="b"/>
              <a:pathLst>
                <a:path w="67" h="47">
                  <a:moveTo>
                    <a:pt x="0" y="47"/>
                  </a:moveTo>
                  <a:lnTo>
                    <a:pt x="35" y="0"/>
                  </a:lnTo>
                  <a:lnTo>
                    <a:pt x="67"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9" name="Freeform 105"/>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0" name="Freeform 106"/>
            <p:cNvSpPr>
              <a:spLocks/>
            </p:cNvSpPr>
            <p:nvPr/>
          </p:nvSpPr>
          <p:spPr bwMode="auto">
            <a:xfrm>
              <a:off x="5053" y="1569"/>
              <a:ext cx="72" cy="137"/>
            </a:xfrm>
            <a:custGeom>
              <a:avLst/>
              <a:gdLst>
                <a:gd name="T0" fmla="*/ 57 w 72"/>
                <a:gd name="T1" fmla="*/ 0 h 137"/>
                <a:gd name="T2" fmla="*/ 72 w 72"/>
                <a:gd name="T3" fmla="*/ 137 h 137"/>
                <a:gd name="T4" fmla="*/ 0 w 72"/>
                <a:gd name="T5" fmla="*/ 124 h 137"/>
                <a:gd name="T6" fmla="*/ 57 w 72"/>
                <a:gd name="T7" fmla="*/ 0 h 137"/>
              </a:gdLst>
              <a:ahLst/>
              <a:cxnLst>
                <a:cxn ang="0">
                  <a:pos x="T0" y="T1"/>
                </a:cxn>
                <a:cxn ang="0">
                  <a:pos x="T2" y="T3"/>
                </a:cxn>
                <a:cxn ang="0">
                  <a:pos x="T4" y="T5"/>
                </a:cxn>
                <a:cxn ang="0">
                  <a:pos x="T6" y="T7"/>
                </a:cxn>
              </a:cxnLst>
              <a:rect l="0" t="0" r="r" b="b"/>
              <a:pathLst>
                <a:path w="72" h="137">
                  <a:moveTo>
                    <a:pt x="57" y="0"/>
                  </a:moveTo>
                  <a:lnTo>
                    <a:pt x="72" y="137"/>
                  </a:lnTo>
                  <a:lnTo>
                    <a:pt x="0" y="124"/>
                  </a:lnTo>
                  <a:lnTo>
                    <a:pt x="57"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1" name="Freeform 107"/>
            <p:cNvSpPr>
              <a:spLocks/>
            </p:cNvSpPr>
            <p:nvPr/>
          </p:nvSpPr>
          <p:spPr bwMode="auto">
            <a:xfrm>
              <a:off x="4796" y="1428"/>
              <a:ext cx="334" cy="411"/>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2" name="Freeform 108"/>
            <p:cNvSpPr>
              <a:spLocks/>
            </p:cNvSpPr>
            <p:nvPr/>
          </p:nvSpPr>
          <p:spPr bwMode="auto">
            <a:xfrm>
              <a:off x="5009" y="1609"/>
              <a:ext cx="27" cy="27"/>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3" name="Freeform 109"/>
            <p:cNvSpPr>
              <a:spLocks/>
            </p:cNvSpPr>
            <p:nvPr/>
          </p:nvSpPr>
          <p:spPr bwMode="auto">
            <a:xfrm>
              <a:off x="4740" y="1325"/>
              <a:ext cx="403" cy="422"/>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4" name="Freeform 110"/>
            <p:cNvSpPr>
              <a:spLocks/>
            </p:cNvSpPr>
            <p:nvPr/>
          </p:nvSpPr>
          <p:spPr bwMode="auto">
            <a:xfrm>
              <a:off x="4846" y="1659"/>
              <a:ext cx="9" cy="36"/>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5" name="Rectangle 111"/>
            <p:cNvSpPr>
              <a:spLocks noChangeArrowheads="1"/>
            </p:cNvSpPr>
            <p:nvPr/>
          </p:nvSpPr>
          <p:spPr bwMode="auto">
            <a:xfrm>
              <a:off x="4242" y="3218"/>
              <a:ext cx="740" cy="55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6" name="Rectangle 112"/>
            <p:cNvSpPr>
              <a:spLocks noChangeArrowheads="1"/>
            </p:cNvSpPr>
            <p:nvPr/>
          </p:nvSpPr>
          <p:spPr bwMode="auto">
            <a:xfrm>
              <a:off x="4242" y="3218"/>
              <a:ext cx="740"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7" name="Freeform 113"/>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8" name="Freeform 114"/>
            <p:cNvSpPr>
              <a:spLocks/>
            </p:cNvSpPr>
            <p:nvPr/>
          </p:nvSpPr>
          <p:spPr bwMode="auto">
            <a:xfrm>
              <a:off x="4821" y="3218"/>
              <a:ext cx="161" cy="557"/>
            </a:xfrm>
            <a:custGeom>
              <a:avLst/>
              <a:gdLst>
                <a:gd name="T0" fmla="*/ 161 w 161"/>
                <a:gd name="T1" fmla="*/ 0 h 557"/>
                <a:gd name="T2" fmla="*/ 0 w 161"/>
                <a:gd name="T3" fmla="*/ 0 h 557"/>
                <a:gd name="T4" fmla="*/ 0 w 161"/>
                <a:gd name="T5" fmla="*/ 557 h 557"/>
                <a:gd name="T6" fmla="*/ 161 w 161"/>
                <a:gd name="T7" fmla="*/ 557 h 557"/>
                <a:gd name="T8" fmla="*/ 161 w 161"/>
                <a:gd name="T9" fmla="*/ 447 h 557"/>
                <a:gd name="T10" fmla="*/ 161 w 161"/>
                <a:gd name="T11" fmla="*/ 445 h 557"/>
                <a:gd name="T12" fmla="*/ 161 w 161"/>
                <a:gd name="T13" fmla="*/ 348 h 557"/>
                <a:gd name="T14" fmla="*/ 161 w 161"/>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557">
                  <a:moveTo>
                    <a:pt x="161" y="0"/>
                  </a:moveTo>
                  <a:lnTo>
                    <a:pt x="0" y="0"/>
                  </a:lnTo>
                  <a:lnTo>
                    <a:pt x="0" y="557"/>
                  </a:lnTo>
                  <a:lnTo>
                    <a:pt x="161" y="557"/>
                  </a:lnTo>
                  <a:lnTo>
                    <a:pt x="161" y="447"/>
                  </a:lnTo>
                  <a:lnTo>
                    <a:pt x="161" y="445"/>
                  </a:lnTo>
                  <a:lnTo>
                    <a:pt x="161" y="348"/>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9" name="Freeform 115"/>
            <p:cNvSpPr>
              <a:spLocks/>
            </p:cNvSpPr>
            <p:nvPr/>
          </p:nvSpPr>
          <p:spPr bwMode="auto">
            <a:xfrm>
              <a:off x="4470" y="3123"/>
              <a:ext cx="252" cy="125"/>
            </a:xfrm>
            <a:custGeom>
              <a:avLst/>
              <a:gdLst>
                <a:gd name="T0" fmla="*/ 220 w 252"/>
                <a:gd name="T1" fmla="*/ 125 h 125"/>
                <a:gd name="T2" fmla="*/ 220 w 252"/>
                <a:gd name="T3" fmla="*/ 33 h 125"/>
                <a:gd name="T4" fmla="*/ 34 w 252"/>
                <a:gd name="T5" fmla="*/ 33 h 125"/>
                <a:gd name="T6" fmla="*/ 34 w 252"/>
                <a:gd name="T7" fmla="*/ 120 h 125"/>
                <a:gd name="T8" fmla="*/ 34 w 252"/>
                <a:gd name="T9" fmla="*/ 120 h 125"/>
                <a:gd name="T10" fmla="*/ 0 w 252"/>
                <a:gd name="T11" fmla="*/ 120 h 125"/>
                <a:gd name="T12" fmla="*/ 0 w 252"/>
                <a:gd name="T13" fmla="*/ 0 h 125"/>
                <a:gd name="T14" fmla="*/ 252 w 252"/>
                <a:gd name="T15" fmla="*/ 0 h 125"/>
                <a:gd name="T16" fmla="*/ 252 w 252"/>
                <a:gd name="T17" fmla="*/ 125 h 125"/>
                <a:gd name="T18" fmla="*/ 220 w 252"/>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25">
                  <a:moveTo>
                    <a:pt x="220" y="125"/>
                  </a:moveTo>
                  <a:lnTo>
                    <a:pt x="220" y="33"/>
                  </a:lnTo>
                  <a:lnTo>
                    <a:pt x="34" y="33"/>
                  </a:lnTo>
                  <a:lnTo>
                    <a:pt x="34" y="120"/>
                  </a:lnTo>
                  <a:lnTo>
                    <a:pt x="34" y="120"/>
                  </a:lnTo>
                  <a:lnTo>
                    <a:pt x="0" y="120"/>
                  </a:lnTo>
                  <a:lnTo>
                    <a:pt x="0" y="0"/>
                  </a:lnTo>
                  <a:lnTo>
                    <a:pt x="252" y="0"/>
                  </a:lnTo>
                  <a:lnTo>
                    <a:pt x="252" y="125"/>
                  </a:lnTo>
                  <a:lnTo>
                    <a:pt x="220" y="12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0" name="Freeform 116"/>
            <p:cNvSpPr>
              <a:spLocks/>
            </p:cNvSpPr>
            <p:nvPr/>
          </p:nvSpPr>
          <p:spPr bwMode="auto">
            <a:xfrm>
              <a:off x="4824" y="1537"/>
              <a:ext cx="81" cy="129"/>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1" name="Freeform 117"/>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2" name="Freeform 118"/>
            <p:cNvSpPr>
              <a:spLocks/>
            </p:cNvSpPr>
            <p:nvPr/>
          </p:nvSpPr>
          <p:spPr bwMode="auto">
            <a:xfrm>
              <a:off x="4888" y="1574"/>
              <a:ext cx="10" cy="53"/>
            </a:xfrm>
            <a:custGeom>
              <a:avLst/>
              <a:gdLst>
                <a:gd name="T0" fmla="*/ 10 w 10"/>
                <a:gd name="T1" fmla="*/ 0 h 53"/>
                <a:gd name="T2" fmla="*/ 0 w 10"/>
                <a:gd name="T3" fmla="*/ 53 h 53"/>
                <a:gd name="T4" fmla="*/ 10 w 10"/>
                <a:gd name="T5" fmla="*/ 0 h 53"/>
                <a:gd name="T6" fmla="*/ 10 w 10"/>
                <a:gd name="T7" fmla="*/ 0 h 53"/>
              </a:gdLst>
              <a:ahLst/>
              <a:cxnLst>
                <a:cxn ang="0">
                  <a:pos x="T0" y="T1"/>
                </a:cxn>
                <a:cxn ang="0">
                  <a:pos x="T2" y="T3"/>
                </a:cxn>
                <a:cxn ang="0">
                  <a:pos x="T4" y="T5"/>
                </a:cxn>
                <a:cxn ang="0">
                  <a:pos x="T6" y="T7"/>
                </a:cxn>
              </a:cxnLst>
              <a:rect l="0" t="0" r="r" b="b"/>
              <a:pathLst>
                <a:path w="10" h="53">
                  <a:moveTo>
                    <a:pt x="10" y="0"/>
                  </a:moveTo>
                  <a:lnTo>
                    <a:pt x="0" y="53"/>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3" name="Freeform 119"/>
            <p:cNvSpPr>
              <a:spLocks/>
            </p:cNvSpPr>
            <p:nvPr/>
          </p:nvSpPr>
          <p:spPr bwMode="auto">
            <a:xfrm>
              <a:off x="4858" y="1574"/>
              <a:ext cx="40" cy="62"/>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sp>
        <p:nvSpPr>
          <p:cNvPr id="124" name="Title 3"/>
          <p:cNvSpPr txBox="1">
            <a:spLocks/>
          </p:cNvSpPr>
          <p:nvPr/>
        </p:nvSpPr>
        <p:spPr>
          <a:xfrm>
            <a:off x="300851" y="299914"/>
            <a:ext cx="11375536" cy="762786"/>
          </a:xfrm>
          <a:prstGeom prst="rect">
            <a:avLst/>
          </a:prstGeom>
        </p:spPr>
        <p:txBody>
          <a:bodyPr vert="horz" wrap="square" lIns="146304" tIns="91440" rIns="146304" bIns="91440" rtlCol="0" anchor="t">
            <a:noAutofit/>
          </a:bodyPr>
          <a:lst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Add-in scoping</a:t>
            </a:r>
            <a:endParaRPr lang="en-US" dirty="0"/>
          </a:p>
        </p:txBody>
      </p:sp>
    </p:spTree>
    <p:extLst>
      <p:ext uri="{BB962C8B-B14F-4D97-AF65-F5344CB8AC3E}">
        <p14:creationId xmlns:p14="http://schemas.microsoft.com/office/powerpoint/2010/main" val="30009894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7693800" y="1171061"/>
            <a:ext cx="3811254" cy="1953438"/>
          </a:xfrm>
          <a:prstGeom prst="rect">
            <a:avLst/>
          </a:prstGeom>
        </p:spPr>
      </p:pic>
      <p:sp>
        <p:nvSpPr>
          <p:cNvPr id="4" name="Title 3"/>
          <p:cNvSpPr>
            <a:spLocks noGrp="1"/>
          </p:cNvSpPr>
          <p:nvPr>
            <p:ph type="title"/>
          </p:nvPr>
        </p:nvSpPr>
        <p:spPr>
          <a:xfrm>
            <a:off x="300851" y="299914"/>
            <a:ext cx="11375536" cy="762786"/>
          </a:xfrm>
        </p:spPr>
        <p:txBody>
          <a:bodyPr/>
          <a:lstStyle/>
          <a:p>
            <a:r>
              <a:rPr lang="en-US" dirty="0" smtClean="0"/>
              <a:t>Add-ins in site collection hierarchy</a:t>
            </a:r>
            <a:endParaRPr lang="en-US" dirty="0"/>
          </a:p>
        </p:txBody>
      </p:sp>
      <p:grpSp>
        <p:nvGrpSpPr>
          <p:cNvPr id="152" name="Group 151"/>
          <p:cNvGrpSpPr/>
          <p:nvPr/>
        </p:nvGrpSpPr>
        <p:grpSpPr>
          <a:xfrm>
            <a:off x="1070117" y="5140913"/>
            <a:ext cx="4532465" cy="605896"/>
            <a:chOff x="1046777" y="5040569"/>
            <a:chExt cx="4443997" cy="594070"/>
          </a:xfrm>
        </p:grpSpPr>
        <p:sp>
          <p:nvSpPr>
            <p:cNvPr id="15" name="TextBox 34"/>
            <p:cNvSpPr txBox="1">
              <a:spLocks noChangeArrowheads="1"/>
            </p:cNvSpPr>
            <p:nvPr/>
          </p:nvSpPr>
          <p:spPr bwMode="auto">
            <a:xfrm>
              <a:off x="1509127" y="5306857"/>
              <a:ext cx="3981647"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https://intranet.contoso.com/sites/groupx</a:t>
              </a:r>
              <a:endParaRPr lang="en-US" sz="1071" dirty="0">
                <a:gradFill>
                  <a:gsLst>
                    <a:gs pos="21239">
                      <a:schemeClr val="tx1"/>
                    </a:gs>
                    <a:gs pos="47000">
                      <a:schemeClr val="tx1"/>
                    </a:gs>
                  </a:gsLst>
                </a:gradFill>
              </a:endParaRPr>
            </a:p>
          </p:txBody>
        </p:sp>
        <p:pic>
          <p:nvPicPr>
            <p:cNvPr id="69" name="Picture 68"/>
            <p:cNvPicPr>
              <a:picLocks noChangeAspect="1"/>
            </p:cNvPicPr>
            <p:nvPr/>
          </p:nvPicPr>
          <p:blipFill>
            <a:blip r:embed="rId3"/>
            <a:stretch>
              <a:fillRect/>
            </a:stretch>
          </p:blipFill>
          <p:spPr>
            <a:xfrm>
              <a:off x="1046777" y="5040569"/>
              <a:ext cx="906373" cy="511040"/>
            </a:xfrm>
            <a:prstGeom prst="rect">
              <a:avLst/>
            </a:prstGeom>
          </p:spPr>
        </p:pic>
      </p:grpSp>
      <p:grpSp>
        <p:nvGrpSpPr>
          <p:cNvPr id="5" name="Group 4"/>
          <p:cNvGrpSpPr/>
          <p:nvPr/>
        </p:nvGrpSpPr>
        <p:grpSpPr>
          <a:xfrm>
            <a:off x="705213" y="1557526"/>
            <a:ext cx="967513" cy="979007"/>
            <a:chOff x="1283997" y="1117101"/>
            <a:chExt cx="2496635" cy="2526296"/>
          </a:xfrm>
        </p:grpSpPr>
        <p:pic>
          <p:nvPicPr>
            <p:cNvPr id="94" name="Picture 93"/>
            <p:cNvPicPr>
              <a:picLocks noChangeAspect="1"/>
            </p:cNvPicPr>
            <p:nvPr/>
          </p:nvPicPr>
          <p:blipFill>
            <a:blip r:embed="rId4"/>
            <a:stretch>
              <a:fillRect/>
            </a:stretch>
          </p:blipFill>
          <p:spPr>
            <a:xfrm>
              <a:off x="1283997" y="1118377"/>
              <a:ext cx="1422316" cy="2523744"/>
            </a:xfrm>
            <a:prstGeom prst="rect">
              <a:avLst/>
            </a:prstGeom>
          </p:spPr>
        </p:pic>
        <p:pic>
          <p:nvPicPr>
            <p:cNvPr id="95" name="Picture 94"/>
            <p:cNvPicPr>
              <a:picLocks noChangeAspect="1"/>
            </p:cNvPicPr>
            <p:nvPr/>
          </p:nvPicPr>
          <p:blipFill>
            <a:blip r:embed="rId5"/>
            <a:stretch>
              <a:fillRect/>
            </a:stretch>
          </p:blipFill>
          <p:spPr>
            <a:xfrm>
              <a:off x="2847351" y="1117101"/>
              <a:ext cx="933281" cy="2526296"/>
            </a:xfrm>
            <a:prstGeom prst="rect">
              <a:avLst/>
            </a:prstGeom>
          </p:spPr>
        </p:pic>
      </p:grpSp>
      <p:grpSp>
        <p:nvGrpSpPr>
          <p:cNvPr id="148" name="Group 147"/>
          <p:cNvGrpSpPr/>
          <p:nvPr/>
        </p:nvGrpSpPr>
        <p:grpSpPr>
          <a:xfrm>
            <a:off x="1776727" y="1920356"/>
            <a:ext cx="5714061" cy="353750"/>
            <a:chOff x="1739595" y="1882873"/>
            <a:chExt cx="5602529" cy="346845"/>
          </a:xfrm>
        </p:grpSpPr>
        <p:sp>
          <p:nvSpPr>
            <p:cNvPr id="96" name="Right Arrow 95"/>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150" name="Group 149"/>
          <p:cNvGrpSpPr/>
          <p:nvPr/>
        </p:nvGrpSpPr>
        <p:grpSpPr>
          <a:xfrm>
            <a:off x="8594825" y="2501914"/>
            <a:ext cx="1297255" cy="4258003"/>
            <a:chOff x="8424612" y="2453080"/>
            <a:chExt cx="1271934" cy="4174892"/>
          </a:xfrm>
        </p:grpSpPr>
        <p:sp>
          <p:nvSpPr>
            <p:cNvPr id="98" name="Right Arrow 97"/>
            <p:cNvSpPr/>
            <p:nvPr/>
          </p:nvSpPr>
          <p:spPr bwMode="auto">
            <a:xfrm rot="18857559" flipH="1">
              <a:off x="6498152" y="4379540"/>
              <a:ext cx="4174892" cy="3219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349701"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49" name="Group 148"/>
          <p:cNvGrpSpPr/>
          <p:nvPr/>
        </p:nvGrpSpPr>
        <p:grpSpPr>
          <a:xfrm>
            <a:off x="10894893" y="3124498"/>
            <a:ext cx="353750" cy="2117404"/>
            <a:chOff x="10679785" y="3063511"/>
            <a:chExt cx="346845" cy="2076075"/>
          </a:xfrm>
        </p:grpSpPr>
        <p:sp>
          <p:nvSpPr>
            <p:cNvPr id="97" name="Right Arrow 96"/>
            <p:cNvSpPr/>
            <p:nvPr/>
          </p:nvSpPr>
          <p:spPr bwMode="auto">
            <a:xfrm rot="5400000">
              <a:off x="9819283" y="3940663"/>
              <a:ext cx="2076075"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0679785" y="335212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55" name="Group 154"/>
          <p:cNvGrpSpPr/>
          <p:nvPr/>
        </p:nvGrpSpPr>
        <p:grpSpPr>
          <a:xfrm>
            <a:off x="5313985" y="4045857"/>
            <a:ext cx="515024" cy="2194327"/>
            <a:chOff x="5207810" y="3966887"/>
            <a:chExt cx="504971" cy="2151496"/>
          </a:xfrm>
        </p:grpSpPr>
        <p:sp>
          <p:nvSpPr>
            <p:cNvPr id="101" name="Right Arrow 100"/>
            <p:cNvSpPr/>
            <p:nvPr/>
          </p:nvSpPr>
          <p:spPr bwMode="auto">
            <a:xfrm rot="14830649" flipH="1">
              <a:off x="4461978" y="486758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5207810" y="437985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6" name="Group 155"/>
          <p:cNvGrpSpPr/>
          <p:nvPr/>
        </p:nvGrpSpPr>
        <p:grpSpPr>
          <a:xfrm>
            <a:off x="6044955" y="3871458"/>
            <a:ext cx="1706846" cy="385861"/>
            <a:chOff x="5924512" y="3795892"/>
            <a:chExt cx="1673530" cy="378329"/>
          </a:xfrm>
        </p:grpSpPr>
        <p:sp>
          <p:nvSpPr>
            <p:cNvPr id="106" name="Right Arrow 105"/>
            <p:cNvSpPr/>
            <p:nvPr/>
          </p:nvSpPr>
          <p:spPr bwMode="auto">
            <a:xfrm rot="638817">
              <a:off x="5924512" y="3854181"/>
              <a:ext cx="167353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46403" y="3795892"/>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58" name="Group 157"/>
          <p:cNvGrpSpPr/>
          <p:nvPr/>
        </p:nvGrpSpPr>
        <p:grpSpPr>
          <a:xfrm>
            <a:off x="8710020" y="4815313"/>
            <a:ext cx="2637537" cy="1035817"/>
            <a:chOff x="8537558" y="4721324"/>
            <a:chExt cx="2586055" cy="1015599"/>
          </a:xfrm>
        </p:grpSpPr>
        <p:grpSp>
          <p:nvGrpSpPr>
            <p:cNvPr id="46" name="Group 45"/>
            <p:cNvGrpSpPr/>
            <p:nvPr/>
          </p:nvGrpSpPr>
          <p:grpSpPr>
            <a:xfrm>
              <a:off x="9335582" y="4721324"/>
              <a:ext cx="1788031" cy="1015599"/>
              <a:chOff x="2454115" y="3594733"/>
              <a:chExt cx="1788750" cy="1016006"/>
            </a:xfrm>
          </p:grpSpPr>
          <p:sp>
            <p:nvSpPr>
              <p:cNvPr id="47" name="Freeform 46"/>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50" name="Freeform 49"/>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sp>
            <p:nvSpPr>
              <p:cNvPr id="51" name="Freeform 50"/>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107" name="Freeform 9"/>
            <p:cNvSpPr>
              <a:spLocks noEditPoints="1"/>
            </p:cNvSpPr>
            <p:nvPr/>
          </p:nvSpPr>
          <p:spPr bwMode="auto">
            <a:xfrm>
              <a:off x="8537558" y="4974338"/>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159" name="Group 158"/>
          <p:cNvGrpSpPr/>
          <p:nvPr/>
        </p:nvGrpSpPr>
        <p:grpSpPr>
          <a:xfrm>
            <a:off x="1760004" y="2675399"/>
            <a:ext cx="1601747" cy="386629"/>
            <a:chOff x="1723198" y="2623179"/>
            <a:chExt cx="1570483" cy="379082"/>
          </a:xfrm>
        </p:grpSpPr>
        <p:sp>
          <p:nvSpPr>
            <p:cNvPr id="109" name="Right Arrow 108"/>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157" name="Group 156"/>
          <p:cNvGrpSpPr/>
          <p:nvPr/>
        </p:nvGrpSpPr>
        <p:grpSpPr>
          <a:xfrm>
            <a:off x="1304107" y="5815203"/>
            <a:ext cx="5611479" cy="949711"/>
            <a:chOff x="1276200" y="5701697"/>
            <a:chExt cx="5501949" cy="931174"/>
          </a:xfrm>
        </p:grpSpPr>
        <p:sp>
          <p:nvSpPr>
            <p:cNvPr id="108" name="Freeform 9"/>
            <p:cNvSpPr>
              <a:spLocks noEditPoints="1"/>
            </p:cNvSpPr>
            <p:nvPr/>
          </p:nvSpPr>
          <p:spPr bwMode="auto">
            <a:xfrm>
              <a:off x="127620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147" name="Group 146"/>
            <p:cNvGrpSpPr/>
            <p:nvPr/>
          </p:nvGrpSpPr>
          <p:grpSpPr>
            <a:xfrm>
              <a:off x="2058750" y="5701697"/>
              <a:ext cx="4719399" cy="927666"/>
              <a:chOff x="2775922" y="5701697"/>
              <a:chExt cx="4719399" cy="927666"/>
            </a:xfrm>
          </p:grpSpPr>
          <p:grpSp>
            <p:nvGrpSpPr>
              <p:cNvPr id="54" name="Group 53"/>
              <p:cNvGrpSpPr/>
              <p:nvPr/>
            </p:nvGrpSpPr>
            <p:grpSpPr>
              <a:xfrm>
                <a:off x="3105150" y="6080982"/>
                <a:ext cx="4000500" cy="185635"/>
                <a:chOff x="3105150" y="5855895"/>
                <a:chExt cx="4000500" cy="185635"/>
              </a:xfrm>
            </p:grpSpPr>
            <p:cxnSp>
              <p:nvCxnSpPr>
                <p:cNvPr id="20" name="Straight Connector 1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Freeform 39"/>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41" name="Freeform 40"/>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42" name="Freeform 41"/>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43" name="Freeform 42"/>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44" name="Freeform 43"/>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45" name="Freeform 44"/>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grpSp>
        <p:nvGrpSpPr>
          <p:cNvPr id="151" name="Group 150"/>
          <p:cNvGrpSpPr/>
          <p:nvPr/>
        </p:nvGrpSpPr>
        <p:grpSpPr>
          <a:xfrm>
            <a:off x="7859972" y="3967678"/>
            <a:ext cx="4376523" cy="594914"/>
            <a:chOff x="7704102" y="3890234"/>
            <a:chExt cx="4291098" cy="583302"/>
          </a:xfrm>
        </p:grpSpPr>
        <p:sp>
          <p:nvSpPr>
            <p:cNvPr id="89" name="TextBox 34"/>
            <p:cNvSpPr txBox="1">
              <a:spLocks noChangeArrowheads="1"/>
            </p:cNvSpPr>
            <p:nvPr/>
          </p:nvSpPr>
          <p:spPr bwMode="auto">
            <a:xfrm>
              <a:off x="8101915" y="4145754"/>
              <a:ext cx="3893285" cy="327782"/>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lin ang="5400000" scaled="0"/>
                  </a:gradFill>
                </a:rPr>
                <a:t>https://intranet.contoso.com/sites/team</a:t>
              </a:r>
              <a:endParaRPr lang="en-US" sz="1071" dirty="0">
                <a:gradFill>
                  <a:gsLst>
                    <a:gs pos="21239">
                      <a:schemeClr val="tx1"/>
                    </a:gs>
                    <a:gs pos="47000">
                      <a:schemeClr val="tx1"/>
                    </a:gs>
                  </a:gsLst>
                  <a:lin ang="5400000" scaled="0"/>
                </a:gradFill>
              </a:endParaRPr>
            </a:p>
          </p:txBody>
        </p:sp>
        <p:pic>
          <p:nvPicPr>
            <p:cNvPr id="121" name="Picture 120"/>
            <p:cNvPicPr>
              <a:picLocks noChangeAspect="1"/>
            </p:cNvPicPr>
            <p:nvPr/>
          </p:nvPicPr>
          <p:blipFill>
            <a:blip r:embed="rId3"/>
            <a:stretch>
              <a:fillRect/>
            </a:stretch>
          </p:blipFill>
          <p:spPr>
            <a:xfrm>
              <a:off x="7704102" y="3890234"/>
              <a:ext cx="906373" cy="511040"/>
            </a:xfrm>
            <a:prstGeom prst="rect">
              <a:avLst/>
            </a:prstGeom>
          </p:spPr>
        </p:pic>
      </p:grpSp>
      <p:grpSp>
        <p:nvGrpSpPr>
          <p:cNvPr id="154" name="Group 153"/>
          <p:cNvGrpSpPr/>
          <p:nvPr/>
        </p:nvGrpSpPr>
        <p:grpSpPr>
          <a:xfrm>
            <a:off x="2826021" y="3094972"/>
            <a:ext cx="3230121" cy="953039"/>
            <a:chOff x="2768408" y="3034562"/>
            <a:chExt cx="3167073" cy="934437"/>
          </a:xfrm>
        </p:grpSpPr>
        <p:grpSp>
          <p:nvGrpSpPr>
            <p:cNvPr id="153" name="Group 152"/>
            <p:cNvGrpSpPr/>
            <p:nvPr/>
          </p:nvGrpSpPr>
          <p:grpSpPr>
            <a:xfrm>
              <a:off x="2768408" y="3365015"/>
              <a:ext cx="3167073" cy="603984"/>
              <a:chOff x="2768408" y="3365015"/>
              <a:chExt cx="3167073" cy="603984"/>
            </a:xfrm>
          </p:grpSpPr>
          <p:sp>
            <p:nvSpPr>
              <p:cNvPr id="9" name="TextBox 34"/>
              <p:cNvSpPr txBox="1">
                <a:spLocks noChangeArrowheads="1"/>
              </p:cNvSpPr>
              <p:nvPr/>
            </p:nvSpPr>
            <p:spPr bwMode="auto">
              <a:xfrm>
                <a:off x="3069853" y="3641349"/>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pic>
            <p:nvPicPr>
              <p:cNvPr id="120" name="Picture 119"/>
              <p:cNvPicPr>
                <a:picLocks noChangeAspect="1"/>
              </p:cNvPicPr>
              <p:nvPr/>
            </p:nvPicPr>
            <p:blipFill>
              <a:blip r:embed="rId3"/>
              <a:stretch>
                <a:fillRect/>
              </a:stretch>
            </p:blipFill>
            <p:spPr>
              <a:xfrm>
                <a:off x="2768408" y="3365015"/>
                <a:ext cx="906373" cy="511040"/>
              </a:xfrm>
              <a:prstGeom prst="rect">
                <a:avLst/>
              </a:prstGeom>
            </p:spPr>
          </p:pic>
        </p:grpSp>
        <p:grpSp>
          <p:nvGrpSpPr>
            <p:cNvPr id="146" name="Group 145"/>
            <p:cNvGrpSpPr/>
            <p:nvPr/>
          </p:nvGrpSpPr>
          <p:grpSpPr>
            <a:xfrm>
              <a:off x="3572486" y="3034562"/>
              <a:ext cx="448162" cy="448162"/>
              <a:chOff x="3715580" y="4192197"/>
              <a:chExt cx="448162" cy="448162"/>
            </a:xfrm>
          </p:grpSpPr>
          <p:sp>
            <p:nvSpPr>
              <p:cNvPr id="56" name="Rectangle 55"/>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45"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Tree>
    <p:extLst>
      <p:ext uri="{BB962C8B-B14F-4D97-AF65-F5344CB8AC3E}">
        <p14:creationId xmlns:p14="http://schemas.microsoft.com/office/powerpoint/2010/main" val="3966429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750"/>
                                        <p:tgtEl>
                                          <p:spTgt spid="150"/>
                                        </p:tgtEl>
                                      </p:cBhvr>
                                    </p:animEffect>
                                  </p:childTnLst>
                                </p:cTn>
                              </p:par>
                              <p:par>
                                <p:cTn id="16" presetID="10"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750"/>
                                        <p:tgtEl>
                                          <p:spTgt spid="149"/>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75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75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750"/>
                                        <p:tgtEl>
                                          <p:spTgt spid="157"/>
                                        </p:tgtEl>
                                      </p:cBhvr>
                                    </p:animEffect>
                                  </p:childTnLst>
                                </p:cTn>
                              </p:par>
                              <p:par>
                                <p:cTn id="28" presetID="10" presetClass="entr" presetSubtype="0" fill="hold" nodeType="withEffect">
                                  <p:stCondLst>
                                    <p:cond delay="0"/>
                                  </p:stCondLst>
                                  <p:childTnLst>
                                    <p:set>
                                      <p:cBhvr>
                                        <p:cTn id="29" dur="1" fill="hold">
                                          <p:stCondLst>
                                            <p:cond delay="0"/>
                                          </p:stCondLst>
                                        </p:cTn>
                                        <p:tgtEl>
                                          <p:spTgt spid="158"/>
                                        </p:tgtEl>
                                        <p:attrNameLst>
                                          <p:attrName>style.visibility</p:attrName>
                                        </p:attrNameLst>
                                      </p:cBhvr>
                                      <p:to>
                                        <p:strVal val="visible"/>
                                      </p:to>
                                    </p:set>
                                    <p:animEffect transition="in" filter="fade">
                                      <p:cBhvr>
                                        <p:cTn id="30" dur="750"/>
                                        <p:tgtEl>
                                          <p:spTgt spid="1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75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9"/>
                                        </p:tgtEl>
                                        <p:attrNameLst>
                                          <p:attrName>style.visibility</p:attrName>
                                        </p:attrNameLst>
                                      </p:cBhvr>
                                      <p:to>
                                        <p:strVal val="visible"/>
                                      </p:to>
                                    </p:set>
                                    <p:animEffect transition="in" filter="fade">
                                      <p:cBhvr>
                                        <p:cTn id="38" dur="750"/>
                                        <p:tgtEl>
                                          <p:spTgt spid="15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75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7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273957" y="299914"/>
            <a:ext cx="11375536" cy="762786"/>
          </a:xfrm>
        </p:spPr>
        <p:txBody>
          <a:bodyPr/>
          <a:lstStyle/>
          <a:p>
            <a:r>
              <a:rPr lang="en-US" dirty="0"/>
              <a:t>Centrally deployed </a:t>
            </a:r>
            <a:r>
              <a:rPr lang="en-US" dirty="0" smtClean="0"/>
              <a:t>add-ins</a:t>
            </a:r>
            <a:endParaRPr lang="en-US" dirty="0"/>
          </a:p>
        </p:txBody>
      </p:sp>
      <p:grpSp>
        <p:nvGrpSpPr>
          <p:cNvPr id="64" name="Group 63"/>
          <p:cNvGrpSpPr/>
          <p:nvPr/>
        </p:nvGrpSpPr>
        <p:grpSpPr>
          <a:xfrm>
            <a:off x="705213" y="1557526"/>
            <a:ext cx="967513" cy="979007"/>
            <a:chOff x="1283997" y="1117101"/>
            <a:chExt cx="2496635" cy="2526296"/>
          </a:xfrm>
        </p:grpSpPr>
        <p:pic>
          <p:nvPicPr>
            <p:cNvPr id="65" name="Picture 64"/>
            <p:cNvPicPr>
              <a:picLocks noChangeAspect="1"/>
            </p:cNvPicPr>
            <p:nvPr/>
          </p:nvPicPr>
          <p:blipFill>
            <a:blip r:embed="rId2"/>
            <a:stretch>
              <a:fillRect/>
            </a:stretch>
          </p:blipFill>
          <p:spPr>
            <a:xfrm>
              <a:off x="1283997" y="1118377"/>
              <a:ext cx="1422316" cy="2523744"/>
            </a:xfrm>
            <a:prstGeom prst="rect">
              <a:avLst/>
            </a:prstGeom>
          </p:spPr>
        </p:pic>
        <p:pic>
          <p:nvPicPr>
            <p:cNvPr id="66" name="Picture 65"/>
            <p:cNvPicPr>
              <a:picLocks noChangeAspect="1"/>
            </p:cNvPicPr>
            <p:nvPr/>
          </p:nvPicPr>
          <p:blipFill>
            <a:blip r:embed="rId3"/>
            <a:stretch>
              <a:fillRect/>
            </a:stretch>
          </p:blipFill>
          <p:spPr>
            <a:xfrm>
              <a:off x="2847351" y="1117101"/>
              <a:ext cx="933281" cy="2526296"/>
            </a:xfrm>
            <a:prstGeom prst="rect">
              <a:avLst/>
            </a:prstGeom>
          </p:spPr>
        </p:pic>
      </p:grpSp>
      <p:grpSp>
        <p:nvGrpSpPr>
          <p:cNvPr id="113" name="Group 112"/>
          <p:cNvGrpSpPr/>
          <p:nvPr/>
        </p:nvGrpSpPr>
        <p:grpSpPr>
          <a:xfrm>
            <a:off x="1776727" y="1171061"/>
            <a:ext cx="9728327" cy="1953438"/>
            <a:chOff x="1739595" y="1148203"/>
            <a:chExt cx="9538441" cy="1915309"/>
          </a:xfrm>
        </p:grpSpPr>
        <p:pic>
          <p:nvPicPr>
            <p:cNvPr id="54" name="Picture 53"/>
            <p:cNvPicPr>
              <a:picLocks noChangeAspect="1"/>
            </p:cNvPicPr>
            <p:nvPr/>
          </p:nvPicPr>
          <p:blipFill>
            <a:blip r:embed="rId4"/>
            <a:stretch>
              <a:fillRect/>
            </a:stretch>
          </p:blipFill>
          <p:spPr>
            <a:xfrm>
              <a:off x="7541173" y="1148203"/>
              <a:ext cx="3736863" cy="1915309"/>
            </a:xfrm>
            <a:prstGeom prst="rect">
              <a:avLst/>
            </a:prstGeom>
          </p:spPr>
        </p:pic>
        <p:grpSp>
          <p:nvGrpSpPr>
            <p:cNvPr id="112" name="Group 111"/>
            <p:cNvGrpSpPr/>
            <p:nvPr/>
          </p:nvGrpSpPr>
          <p:grpSpPr>
            <a:xfrm>
              <a:off x="1739595" y="1882873"/>
              <a:ext cx="5602529" cy="346845"/>
              <a:chOff x="1739595" y="1882873"/>
              <a:chExt cx="5602529" cy="346845"/>
            </a:xfrm>
          </p:grpSpPr>
          <p:sp>
            <p:nvSpPr>
              <p:cNvPr id="67" name="Right Arrow 66"/>
              <p:cNvSpPr/>
              <p:nvPr/>
            </p:nvSpPr>
            <p:spPr bwMode="auto">
              <a:xfrm>
                <a:off x="1739595" y="1895409"/>
                <a:ext cx="5602529" cy="3098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367437" y="1882873"/>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grpSp>
      </p:grpSp>
      <p:grpSp>
        <p:nvGrpSpPr>
          <p:cNvPr id="114" name="Group 113"/>
          <p:cNvGrpSpPr/>
          <p:nvPr/>
        </p:nvGrpSpPr>
        <p:grpSpPr>
          <a:xfrm>
            <a:off x="7859972" y="2936524"/>
            <a:ext cx="4376523" cy="1789695"/>
            <a:chOff x="7704102" y="2879207"/>
            <a:chExt cx="4291098" cy="1754762"/>
          </a:xfrm>
        </p:grpSpPr>
        <p:grpSp>
          <p:nvGrpSpPr>
            <p:cNvPr id="57" name="Group 56"/>
            <p:cNvGrpSpPr/>
            <p:nvPr/>
          </p:nvGrpSpPr>
          <p:grpSpPr>
            <a:xfrm>
              <a:off x="9569932" y="3618370"/>
              <a:ext cx="1788031" cy="1015599"/>
              <a:chOff x="2454115" y="3594733"/>
              <a:chExt cx="1788750" cy="1016006"/>
            </a:xfrm>
          </p:grpSpPr>
          <p:sp>
            <p:nvSpPr>
              <p:cNvPr id="58" name="Freeform 57"/>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61" name="Freeform 60"/>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sp>
            <p:nvSpPr>
              <p:cNvPr id="62" name="Freeform 61"/>
              <p:cNvSpPr/>
              <p:nvPr/>
            </p:nvSpPr>
            <p:spPr>
              <a:xfrm>
                <a:off x="3419574"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err="1">
                    <a:gradFill>
                      <a:gsLst>
                        <a:gs pos="0">
                          <a:srgbClr val="FFFFFF"/>
                        </a:gs>
                        <a:gs pos="100000">
                          <a:srgbClr val="FFFFFF"/>
                        </a:gs>
                      </a:gsLst>
                      <a:lin ang="5400000" scaled="0"/>
                    </a:gradFill>
                  </a:rPr>
                  <a:t>AppWeb</a:t>
                </a:r>
                <a:endParaRPr lang="en-US" sz="1122" dirty="0">
                  <a:gradFill>
                    <a:gsLst>
                      <a:gs pos="0">
                        <a:srgbClr val="FFFFFF"/>
                      </a:gs>
                      <a:gs pos="100000">
                        <a:srgbClr val="FFFFFF"/>
                      </a:gs>
                    </a:gsLst>
                    <a:lin ang="5400000" scaled="0"/>
                  </a:gradFill>
                </a:endParaRPr>
              </a:p>
            </p:txBody>
          </p:sp>
        </p:grpSp>
        <p:sp>
          <p:nvSpPr>
            <p:cNvPr id="72" name="Rectangle 71"/>
            <p:cNvSpPr/>
            <p:nvPr/>
          </p:nvSpPr>
          <p:spPr bwMode="auto">
            <a:xfrm>
              <a:off x="8948838" y="2879207"/>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77" name="Freeform 9"/>
            <p:cNvSpPr>
              <a:spLocks noEditPoints="1"/>
            </p:cNvSpPr>
            <p:nvPr/>
          </p:nvSpPr>
          <p:spPr bwMode="auto">
            <a:xfrm>
              <a:off x="8771908" y="3871384"/>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TextBox 34"/>
            <p:cNvSpPr txBox="1">
              <a:spLocks noChangeArrowheads="1"/>
            </p:cNvSpPr>
            <p:nvPr/>
          </p:nvSpPr>
          <p:spPr bwMode="auto">
            <a:xfrm>
              <a:off x="8101915" y="3295523"/>
              <a:ext cx="3893285" cy="312073"/>
            </a:xfrm>
            <a:prstGeom prst="rect">
              <a:avLst/>
            </a:prstGeom>
            <a:noFill/>
            <a:ln w="9525">
              <a:noFill/>
              <a:miter lim="800000"/>
              <a:headEnd/>
              <a:tailEnd/>
            </a:ln>
          </p:spPr>
          <p:txBody>
            <a:bodyPr wrap="square">
              <a:spAutoFit/>
            </a:bodyPr>
            <a:lstStyle/>
            <a:p>
              <a:pPr algn="r"/>
              <a:r>
                <a:rPr lang="en-US" sz="1428" dirty="0">
                  <a:gradFill>
                    <a:gsLst>
                      <a:gs pos="21239">
                        <a:schemeClr val="tx1"/>
                      </a:gs>
                      <a:gs pos="47000">
                        <a:schemeClr val="tx1"/>
                      </a:gs>
                    </a:gsLst>
                  </a:gradFill>
                </a:rPr>
                <a:t>https://intranet.contoso.com/sites/catalog</a:t>
              </a:r>
              <a:endParaRPr lang="en-US" sz="1071" dirty="0">
                <a:gradFill>
                  <a:gsLst>
                    <a:gs pos="21239">
                      <a:schemeClr val="tx1"/>
                    </a:gs>
                    <a:gs pos="47000">
                      <a:schemeClr val="tx1"/>
                    </a:gs>
                  </a:gsLst>
                </a:gradFill>
              </a:endParaRPr>
            </a:p>
          </p:txBody>
        </p:sp>
        <p:pic>
          <p:nvPicPr>
            <p:cNvPr id="97" name="Picture 96"/>
            <p:cNvPicPr>
              <a:picLocks noChangeAspect="1"/>
            </p:cNvPicPr>
            <p:nvPr/>
          </p:nvPicPr>
          <p:blipFill>
            <a:blip r:embed="rId5"/>
            <a:stretch>
              <a:fillRect/>
            </a:stretch>
          </p:blipFill>
          <p:spPr>
            <a:xfrm>
              <a:off x="7704102" y="3040003"/>
              <a:ext cx="906373" cy="511040"/>
            </a:xfrm>
            <a:prstGeom prst="rect">
              <a:avLst/>
            </a:prstGeom>
          </p:spPr>
        </p:pic>
      </p:grpSp>
      <p:grpSp>
        <p:nvGrpSpPr>
          <p:cNvPr id="118" name="Group 117"/>
          <p:cNvGrpSpPr/>
          <p:nvPr/>
        </p:nvGrpSpPr>
        <p:grpSpPr>
          <a:xfrm>
            <a:off x="883863" y="3846452"/>
            <a:ext cx="9132822" cy="2918462"/>
            <a:chOff x="864159" y="3771374"/>
            <a:chExt cx="8954560" cy="2861497"/>
          </a:xfrm>
        </p:grpSpPr>
        <p:sp>
          <p:nvSpPr>
            <p:cNvPr id="56" name="TextBox 34"/>
            <p:cNvSpPr txBox="1">
              <a:spLocks noChangeArrowheads="1"/>
            </p:cNvSpPr>
            <p:nvPr/>
          </p:nvSpPr>
          <p:spPr bwMode="auto">
            <a:xfrm>
              <a:off x="3956658" y="5403021"/>
              <a:ext cx="3981647"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https://intranet.contoso.com/sites/orgZ</a:t>
              </a:r>
              <a:endParaRPr lang="en-US" sz="1071" dirty="0">
                <a:gradFill>
                  <a:gsLst>
                    <a:gs pos="21239">
                      <a:schemeClr val="tx1"/>
                    </a:gs>
                    <a:gs pos="47000">
                      <a:schemeClr val="tx1"/>
                    </a:gs>
                  </a:gsLst>
                </a:gradFill>
              </a:endParaRPr>
            </a:p>
          </p:txBody>
        </p:sp>
        <p:pic>
          <p:nvPicPr>
            <p:cNvPr id="63" name="Picture 62"/>
            <p:cNvPicPr>
              <a:picLocks noChangeAspect="1"/>
            </p:cNvPicPr>
            <p:nvPr/>
          </p:nvPicPr>
          <p:blipFill>
            <a:blip r:embed="rId5"/>
            <a:stretch>
              <a:fillRect/>
            </a:stretch>
          </p:blipFill>
          <p:spPr>
            <a:xfrm>
              <a:off x="3221594" y="5136733"/>
              <a:ext cx="906373" cy="511040"/>
            </a:xfrm>
            <a:prstGeom prst="rect">
              <a:avLst/>
            </a:prstGeom>
          </p:spPr>
        </p:pic>
        <p:grpSp>
          <p:nvGrpSpPr>
            <p:cNvPr id="117" name="Group 116"/>
            <p:cNvGrpSpPr/>
            <p:nvPr/>
          </p:nvGrpSpPr>
          <p:grpSpPr>
            <a:xfrm>
              <a:off x="864159" y="3771374"/>
              <a:ext cx="8954560" cy="2861497"/>
              <a:chOff x="864159" y="3771374"/>
              <a:chExt cx="8954560" cy="2861497"/>
            </a:xfrm>
          </p:grpSpPr>
          <p:sp>
            <p:nvSpPr>
              <p:cNvPr id="73" name="Right Arrow 72"/>
              <p:cNvSpPr/>
              <p:nvPr/>
            </p:nvSpPr>
            <p:spPr bwMode="auto">
              <a:xfrm rot="8605833" flipH="1">
                <a:off x="7667223" y="5387320"/>
                <a:ext cx="2151496" cy="3501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566540" y="5403021"/>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Freeform 9"/>
              <p:cNvSpPr>
                <a:spLocks noEditPoints="1"/>
              </p:cNvSpPr>
              <p:nvPr/>
            </p:nvSpPr>
            <p:spPr bwMode="auto">
              <a:xfrm>
                <a:off x="2270810" y="5894547"/>
                <a:ext cx="700707" cy="738324"/>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nvGrpSpPr>
              <p:cNvPr id="82" name="Group 81"/>
              <p:cNvGrpSpPr/>
              <p:nvPr/>
            </p:nvGrpSpPr>
            <p:grpSpPr>
              <a:xfrm>
                <a:off x="3053360" y="5701697"/>
                <a:ext cx="4719399" cy="927666"/>
                <a:chOff x="2775922" y="5701697"/>
                <a:chExt cx="4719399" cy="927666"/>
              </a:xfrm>
            </p:grpSpPr>
            <p:grpSp>
              <p:nvGrpSpPr>
                <p:cNvPr id="83" name="Group 82"/>
                <p:cNvGrpSpPr/>
                <p:nvPr/>
              </p:nvGrpSpPr>
              <p:grpSpPr>
                <a:xfrm>
                  <a:off x="3105150" y="6080982"/>
                  <a:ext cx="4000500" cy="185635"/>
                  <a:chOff x="3105150" y="5855895"/>
                  <a:chExt cx="4000500" cy="185635"/>
                </a:xfrm>
              </p:grpSpPr>
              <p:cxnSp>
                <p:nvCxnSpPr>
                  <p:cNvPr id="90" name="Straight Connector 89"/>
                  <p:cNvCxnSpPr/>
                  <p:nvPr/>
                </p:nvCxnSpPr>
                <p:spPr>
                  <a:xfrm>
                    <a:off x="3105150" y="5943600"/>
                    <a:ext cx="4000500" cy="0"/>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113721"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138735" y="5855895"/>
                    <a:ext cx="0" cy="185635"/>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98027"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98855" y="5940742"/>
                    <a:ext cx="0" cy="100788"/>
                  </a:xfrm>
                  <a:prstGeom prst="line">
                    <a:avLst/>
                  </a:prstGeom>
                  <a:ln w="158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4724142" y="5701697"/>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Root</a:t>
                  </a:r>
                </a:p>
              </p:txBody>
            </p:sp>
            <p:sp>
              <p:nvSpPr>
                <p:cNvPr id="85" name="Freeform 84"/>
                <p:cNvSpPr/>
                <p:nvPr/>
              </p:nvSpPr>
              <p:spPr>
                <a:xfrm>
                  <a:off x="277592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News</a:t>
                  </a:r>
                </a:p>
              </p:txBody>
            </p:sp>
            <p:sp>
              <p:nvSpPr>
                <p:cNvPr id="86" name="Freeform 85"/>
                <p:cNvSpPr/>
                <p:nvPr/>
              </p:nvSpPr>
              <p:spPr>
                <a:xfrm>
                  <a:off x="375003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Organization</a:t>
                  </a:r>
                </a:p>
              </p:txBody>
            </p:sp>
            <p:sp>
              <p:nvSpPr>
                <p:cNvPr id="87" name="Freeform 86"/>
                <p:cNvSpPr/>
                <p:nvPr/>
              </p:nvSpPr>
              <p:spPr>
                <a:xfrm>
                  <a:off x="472414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Teams</a:t>
                  </a:r>
                </a:p>
              </p:txBody>
            </p:sp>
            <p:sp>
              <p:nvSpPr>
                <p:cNvPr id="88" name="Freeform 87"/>
                <p:cNvSpPr/>
                <p:nvPr/>
              </p:nvSpPr>
              <p:spPr>
                <a:xfrm>
                  <a:off x="5698252"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a:gradFill>
                        <a:gsLst>
                          <a:gs pos="0">
                            <a:srgbClr val="FFFFFF"/>
                          </a:gs>
                          <a:gs pos="100000">
                            <a:srgbClr val="FFFFFF"/>
                          </a:gs>
                        </a:gsLst>
                        <a:lin ang="5400000" scaled="0"/>
                      </a:gradFill>
                    </a:rPr>
                    <a:t>Search</a:t>
                  </a:r>
                </a:p>
              </p:txBody>
            </p:sp>
            <p:sp>
              <p:nvSpPr>
                <p:cNvPr id="89" name="Freeform 88"/>
                <p:cNvSpPr/>
                <p:nvPr/>
              </p:nvSpPr>
              <p:spPr>
                <a:xfrm>
                  <a:off x="6672361" y="6217883"/>
                  <a:ext cx="822960" cy="411480"/>
                </a:xfrm>
                <a:custGeom>
                  <a:avLst/>
                  <a:gdLst>
                    <a:gd name="connsiteX0" fmla="*/ 0 w 805373"/>
                    <a:gd name="connsiteY0" fmla="*/ 0 h 402686"/>
                    <a:gd name="connsiteX1" fmla="*/ 805373 w 805373"/>
                    <a:gd name="connsiteY1" fmla="*/ 0 h 402686"/>
                    <a:gd name="connsiteX2" fmla="*/ 805373 w 805373"/>
                    <a:gd name="connsiteY2" fmla="*/ 402686 h 402686"/>
                    <a:gd name="connsiteX3" fmla="*/ 0 w 805373"/>
                    <a:gd name="connsiteY3" fmla="*/ 402686 h 402686"/>
                    <a:gd name="connsiteX4" fmla="*/ 0 w 805373"/>
                    <a:gd name="connsiteY4" fmla="*/ 0 h 40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73" h="402686">
                      <a:moveTo>
                        <a:pt x="0" y="0"/>
                      </a:moveTo>
                      <a:lnTo>
                        <a:pt x="805373" y="0"/>
                      </a:lnTo>
                      <a:lnTo>
                        <a:pt x="805373" y="402686"/>
                      </a:lnTo>
                      <a:lnTo>
                        <a:pt x="0" y="402686"/>
                      </a:lnTo>
                      <a:lnTo>
                        <a:pt x="0" y="0"/>
                      </a:lnTo>
                      <a:close/>
                    </a:path>
                  </a:pathLst>
                </a:cu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spcFirstLastPara="0" vert="horz" wrap="square" lIns="186521" tIns="0" rIns="186521" bIns="0" numCol="1" spcCol="1270" anchor="ctr" anchorCtr="0">
                  <a:noAutofit/>
                </a:bodyPr>
                <a:lstStyle/>
                <a:p>
                  <a:pPr algn="ctr" defTabSz="407850">
                    <a:lnSpc>
                      <a:spcPct val="90000"/>
                    </a:lnSpc>
                    <a:spcBef>
                      <a:spcPct val="0"/>
                    </a:spcBef>
                    <a:spcAft>
                      <a:spcPct val="35000"/>
                    </a:spcAft>
                  </a:pPr>
                  <a:r>
                    <a:rPr lang="en-US" sz="918" dirty="0" err="1">
                      <a:gradFill>
                        <a:gsLst>
                          <a:gs pos="0">
                            <a:srgbClr val="FFFFFF"/>
                          </a:gs>
                          <a:gs pos="100000">
                            <a:srgbClr val="FFFFFF"/>
                          </a:gs>
                        </a:gsLst>
                        <a:lin ang="5400000" scaled="0"/>
                      </a:gradFill>
                    </a:rPr>
                    <a:t>AppWeb</a:t>
                  </a:r>
                  <a:endParaRPr lang="en-US" sz="918" dirty="0">
                    <a:gradFill>
                      <a:gsLst>
                        <a:gs pos="0">
                          <a:srgbClr val="FFFFFF"/>
                        </a:gs>
                        <a:gs pos="100000">
                          <a:srgbClr val="FFFFFF"/>
                        </a:gs>
                      </a:gsLst>
                      <a:lin ang="5400000" scaled="0"/>
                    </a:gradFill>
                  </a:endParaRPr>
                </a:p>
              </p:txBody>
            </p:sp>
          </p:grpSp>
          <p:grpSp>
            <p:nvGrpSpPr>
              <p:cNvPr id="101" name="Group 100"/>
              <p:cNvGrpSpPr/>
              <p:nvPr/>
            </p:nvGrpSpPr>
            <p:grpSpPr>
              <a:xfrm>
                <a:off x="1662183" y="4510667"/>
                <a:ext cx="1410287" cy="1015599"/>
                <a:chOff x="2454115" y="3594733"/>
                <a:chExt cx="1410854" cy="1016006"/>
              </a:xfrm>
            </p:grpSpPr>
            <p:sp>
              <p:nvSpPr>
                <p:cNvPr id="102" name="Freeform 101"/>
                <p:cNvSpPr/>
                <p:nvPr/>
              </p:nvSpPr>
              <p:spPr>
                <a:xfrm>
                  <a:off x="3326041" y="4019947"/>
                  <a:ext cx="538928" cy="187066"/>
                </a:xfrm>
                <a:custGeom>
                  <a:avLst/>
                  <a:gdLst/>
                  <a:ahLst/>
                  <a:cxnLst/>
                  <a:rect l="0" t="0" r="0" b="0"/>
                  <a:pathLst>
                    <a:path>
                      <a:moveTo>
                        <a:pt x="0" y="0"/>
                      </a:moveTo>
                      <a:lnTo>
                        <a:pt x="0" y="93533"/>
                      </a:lnTo>
                      <a:lnTo>
                        <a:pt x="538928" y="93533"/>
                      </a:lnTo>
                      <a:lnTo>
                        <a:pt x="538928"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3" name="Freeform 102"/>
                <p:cNvSpPr/>
                <p:nvPr/>
              </p:nvSpPr>
              <p:spPr>
                <a:xfrm>
                  <a:off x="2787112" y="4019947"/>
                  <a:ext cx="538928" cy="187066"/>
                </a:xfrm>
                <a:custGeom>
                  <a:avLst/>
                  <a:gdLst/>
                  <a:ahLst/>
                  <a:cxnLst/>
                  <a:rect l="0" t="0" r="0" b="0"/>
                  <a:pathLst>
                    <a:path>
                      <a:moveTo>
                        <a:pt x="538928" y="0"/>
                      </a:moveTo>
                      <a:lnTo>
                        <a:pt x="538928" y="93533"/>
                      </a:lnTo>
                      <a:lnTo>
                        <a:pt x="0" y="93533"/>
                      </a:lnTo>
                      <a:lnTo>
                        <a:pt x="0" y="187066"/>
                      </a:lnTo>
                    </a:path>
                  </a:pathLst>
                </a:custGeom>
                <a:noFill/>
                <a:ln w="15875">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4" name="Freeform 103"/>
                <p:cNvSpPr/>
                <p:nvPr/>
              </p:nvSpPr>
              <p:spPr>
                <a:xfrm>
                  <a:off x="2900826" y="359473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Root</a:t>
                  </a:r>
                </a:p>
              </p:txBody>
            </p:sp>
            <p:sp>
              <p:nvSpPr>
                <p:cNvPr id="105" name="Freeform 104"/>
                <p:cNvSpPr/>
                <p:nvPr/>
              </p:nvSpPr>
              <p:spPr>
                <a:xfrm>
                  <a:off x="2454115" y="4199093"/>
                  <a:ext cx="823291" cy="411646"/>
                </a:xfrm>
                <a:custGeom>
                  <a:avLst/>
                  <a:gdLst>
                    <a:gd name="connsiteX0" fmla="*/ 0 w 890791"/>
                    <a:gd name="connsiteY0" fmla="*/ 0 h 445395"/>
                    <a:gd name="connsiteX1" fmla="*/ 890791 w 890791"/>
                    <a:gd name="connsiteY1" fmla="*/ 0 h 445395"/>
                    <a:gd name="connsiteX2" fmla="*/ 890791 w 890791"/>
                    <a:gd name="connsiteY2" fmla="*/ 445395 h 445395"/>
                    <a:gd name="connsiteX3" fmla="*/ 0 w 890791"/>
                    <a:gd name="connsiteY3" fmla="*/ 445395 h 445395"/>
                    <a:gd name="connsiteX4" fmla="*/ 0 w 890791"/>
                    <a:gd name="connsiteY4" fmla="*/ 0 h 44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791" h="445395">
                      <a:moveTo>
                        <a:pt x="0" y="0"/>
                      </a:moveTo>
                      <a:lnTo>
                        <a:pt x="890791" y="0"/>
                      </a:lnTo>
                      <a:lnTo>
                        <a:pt x="890791" y="445395"/>
                      </a:lnTo>
                      <a:lnTo>
                        <a:pt x="0" y="445395"/>
                      </a:lnTo>
                      <a:lnTo>
                        <a:pt x="0" y="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21" tIns="7121" rIns="7121" bIns="7121" numCol="1" spcCol="1270" anchor="ctr" anchorCtr="0">
                  <a:noAutofit/>
                </a:bodyPr>
                <a:lstStyle/>
                <a:p>
                  <a:pPr algn="ctr" defTabSz="498482">
                    <a:lnSpc>
                      <a:spcPct val="90000"/>
                    </a:lnSpc>
                    <a:spcBef>
                      <a:spcPct val="0"/>
                    </a:spcBef>
                    <a:spcAft>
                      <a:spcPct val="35000"/>
                    </a:spcAft>
                  </a:pPr>
                  <a:r>
                    <a:rPr lang="en-US" sz="1122" dirty="0">
                      <a:gradFill>
                        <a:gsLst>
                          <a:gs pos="0">
                            <a:srgbClr val="FFFFFF"/>
                          </a:gs>
                          <a:gs pos="100000">
                            <a:srgbClr val="FFFFFF"/>
                          </a:gs>
                        </a:gsLst>
                        <a:lin ang="5400000" scaled="0"/>
                      </a:gradFill>
                    </a:rPr>
                    <a:t>Sub site</a:t>
                  </a:r>
                </a:p>
              </p:txBody>
            </p:sp>
          </p:grpSp>
          <p:sp>
            <p:nvSpPr>
              <p:cNvPr id="107" name="Freeform 9"/>
              <p:cNvSpPr>
                <a:spLocks noEditPoints="1"/>
              </p:cNvSpPr>
              <p:nvPr/>
            </p:nvSpPr>
            <p:spPr bwMode="auto">
              <a:xfrm>
                <a:off x="864159" y="4763681"/>
                <a:ext cx="700707" cy="74531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8" name="Right Arrow 107"/>
              <p:cNvSpPr/>
              <p:nvPr/>
            </p:nvSpPr>
            <p:spPr bwMode="auto">
              <a:xfrm>
                <a:off x="3224333" y="4518089"/>
                <a:ext cx="5289890"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34"/>
              <p:cNvSpPr txBox="1">
                <a:spLocks noChangeArrowheads="1"/>
              </p:cNvSpPr>
              <p:nvPr/>
            </p:nvSpPr>
            <p:spPr bwMode="auto">
              <a:xfrm>
                <a:off x="2832850" y="4192300"/>
                <a:ext cx="3394365" cy="312073"/>
              </a:xfrm>
              <a:prstGeom prst="rect">
                <a:avLst/>
              </a:prstGeom>
              <a:noFill/>
              <a:ln w="9525">
                <a:noFill/>
                <a:miter lim="800000"/>
                <a:headEnd/>
                <a:tailEnd/>
              </a:ln>
            </p:spPr>
            <p:txBody>
              <a:bodyPr wrap="square">
                <a:spAutoFit/>
              </a:bodyPr>
              <a:lstStyle/>
              <a:p>
                <a:r>
                  <a:rPr lang="en-US" sz="1428" dirty="0">
                    <a:gradFill>
                      <a:gsLst>
                        <a:gs pos="21239">
                          <a:schemeClr val="tx1"/>
                        </a:gs>
                        <a:gs pos="47000">
                          <a:schemeClr val="tx1"/>
                        </a:gs>
                      </a:gsLst>
                    </a:gradFill>
                  </a:rPr>
                  <a:t>https://intranet.contoso.com/sites/team</a:t>
                </a:r>
                <a:endParaRPr lang="en-US" sz="1071" dirty="0">
                  <a:gradFill>
                    <a:gsLst>
                      <a:gs pos="21239">
                        <a:schemeClr val="tx1"/>
                      </a:gs>
                      <a:gs pos="47000">
                        <a:schemeClr val="tx1"/>
                      </a:gs>
                    </a:gsLst>
                  </a:gradFill>
                </a:endParaRPr>
              </a:p>
            </p:txBody>
          </p:sp>
          <p:sp>
            <p:nvSpPr>
              <p:cNvPr id="76" name="Rectangle 75"/>
              <p:cNvSpPr/>
              <p:nvPr/>
            </p:nvSpPr>
            <p:spPr bwMode="auto">
              <a:xfrm>
                <a:off x="5695856" y="4484940"/>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4</a:t>
                </a:r>
              </a:p>
            </p:txBody>
          </p:sp>
          <p:sp>
            <p:nvSpPr>
              <p:cNvPr id="110" name="Right Arrow 109"/>
              <p:cNvSpPr/>
              <p:nvPr/>
            </p:nvSpPr>
            <p:spPr bwMode="auto">
              <a:xfrm rot="8231211">
                <a:off x="3000212" y="3771374"/>
                <a:ext cx="491478" cy="32004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5"/>
              <a:stretch>
                <a:fillRect/>
              </a:stretch>
            </p:blipFill>
            <p:spPr>
              <a:xfrm>
                <a:off x="2073565" y="3966335"/>
                <a:ext cx="906373" cy="511040"/>
              </a:xfrm>
              <a:prstGeom prst="rect">
                <a:avLst/>
              </a:prstGeom>
            </p:spPr>
          </p:pic>
        </p:grpSp>
      </p:grpSp>
      <p:grpSp>
        <p:nvGrpSpPr>
          <p:cNvPr id="116" name="Group 115"/>
          <p:cNvGrpSpPr/>
          <p:nvPr/>
        </p:nvGrpSpPr>
        <p:grpSpPr>
          <a:xfrm>
            <a:off x="1760004" y="2675399"/>
            <a:ext cx="4705172" cy="1110830"/>
            <a:chOff x="1723198" y="2623179"/>
            <a:chExt cx="4613333" cy="1089148"/>
          </a:xfrm>
        </p:grpSpPr>
        <p:grpSp>
          <p:nvGrpSpPr>
            <p:cNvPr id="115" name="Group 114"/>
            <p:cNvGrpSpPr/>
            <p:nvPr/>
          </p:nvGrpSpPr>
          <p:grpSpPr>
            <a:xfrm>
              <a:off x="1723198" y="2680489"/>
              <a:ext cx="4613333" cy="1031838"/>
              <a:chOff x="1723198" y="2680489"/>
              <a:chExt cx="4613333" cy="1031838"/>
            </a:xfrm>
          </p:grpSpPr>
          <p:sp>
            <p:nvSpPr>
              <p:cNvPr id="55" name="TextBox 34"/>
              <p:cNvSpPr txBox="1">
                <a:spLocks noChangeArrowheads="1"/>
              </p:cNvSpPr>
              <p:nvPr/>
            </p:nvSpPr>
            <p:spPr bwMode="auto">
              <a:xfrm>
                <a:off x="3470903" y="3384677"/>
                <a:ext cx="2865628" cy="327650"/>
              </a:xfrm>
              <a:prstGeom prst="rect">
                <a:avLst/>
              </a:prstGeom>
              <a:noFill/>
              <a:ln w="9525">
                <a:noFill/>
                <a:miter lim="800000"/>
                <a:headEnd/>
                <a:tailEnd/>
              </a:ln>
            </p:spPr>
            <p:txBody>
              <a:bodyPr wrap="square">
                <a:spAutoFit/>
              </a:bodyPr>
              <a:lstStyle/>
              <a:p>
                <a:pPr algn="r"/>
                <a:r>
                  <a:rPr lang="en-US" sz="1530" dirty="0">
                    <a:gradFill>
                      <a:gsLst>
                        <a:gs pos="21239">
                          <a:schemeClr val="tx1"/>
                        </a:gs>
                        <a:gs pos="47000">
                          <a:schemeClr val="tx1"/>
                        </a:gs>
                      </a:gsLst>
                    </a:gradFill>
                  </a:rPr>
                  <a:t>https://*.contosoapps.com</a:t>
                </a:r>
              </a:p>
            </p:txBody>
          </p:sp>
          <p:sp>
            <p:nvSpPr>
              <p:cNvPr id="80" name="Right Arrow 79"/>
              <p:cNvSpPr/>
              <p:nvPr/>
            </p:nvSpPr>
            <p:spPr bwMode="auto">
              <a:xfrm rot="1680239">
                <a:off x="1723198" y="2680489"/>
                <a:ext cx="1570483" cy="32177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5"/>
              <a:stretch>
                <a:fillRect/>
              </a:stretch>
            </p:blipFill>
            <p:spPr>
              <a:xfrm>
                <a:off x="3169458" y="3108343"/>
                <a:ext cx="906373" cy="511040"/>
              </a:xfrm>
              <a:prstGeom prst="rect">
                <a:avLst/>
              </a:prstGeom>
            </p:spPr>
          </p:pic>
          <p:grpSp>
            <p:nvGrpSpPr>
              <p:cNvPr id="98" name="Group 97"/>
              <p:cNvGrpSpPr/>
              <p:nvPr/>
            </p:nvGrpSpPr>
            <p:grpSpPr>
              <a:xfrm>
                <a:off x="3973536" y="2777890"/>
                <a:ext cx="448162" cy="448162"/>
                <a:chOff x="3715580" y="4192197"/>
                <a:chExt cx="448162" cy="448162"/>
              </a:xfrm>
            </p:grpSpPr>
            <p:sp>
              <p:nvSpPr>
                <p:cNvPr id="99" name="Rectangle 98"/>
                <p:cNvSpPr/>
                <p:nvPr/>
              </p:nvSpPr>
              <p:spPr bwMode="auto">
                <a:xfrm>
                  <a:off x="3715580" y="4192197"/>
                  <a:ext cx="448162" cy="44816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0" rIns="0" bIns="0" numCol="1" spcCol="0" rtlCol="0" fromWordArt="0" anchor="t" anchorCtr="0" forceAA="0" compatLnSpc="1">
                  <a:prstTxWarp prst="textNoShape">
                    <a:avLst/>
                  </a:prstTxWarp>
                  <a:noAutofit/>
                </a:bodyPr>
                <a:lstStyle/>
                <a:p>
                  <a:pPr defTabSz="932290" fontAlgn="base">
                    <a:spcBef>
                      <a:spcPct val="0"/>
                    </a:spcBef>
                    <a:spcAft>
                      <a:spcPct val="0"/>
                    </a:spcAft>
                  </a:pPr>
                  <a:r>
                    <a:rPr lang="en-US" sz="1122" dirty="0">
                      <a:gradFill>
                        <a:gsLst>
                          <a:gs pos="0">
                            <a:srgbClr val="FFFFFF"/>
                          </a:gs>
                          <a:gs pos="100000">
                            <a:srgbClr val="FFFFFF"/>
                          </a:gs>
                        </a:gsLst>
                        <a:lin ang="5400000" scaled="0"/>
                      </a:gradFill>
                      <a:ea typeface="Segoe UI" pitchFamily="34" charset="0"/>
                      <a:cs typeface="Segoe UI" pitchFamily="34" charset="0"/>
                    </a:rPr>
                    <a:t>app</a:t>
                  </a:r>
                </a:p>
              </p:txBody>
            </p:sp>
            <p:sp>
              <p:nvSpPr>
                <p:cNvPr id="100" name="Freeform 7"/>
                <p:cNvSpPr>
                  <a:spLocks noEditPoints="1"/>
                </p:cNvSpPr>
                <p:nvPr/>
              </p:nvSpPr>
              <p:spPr bwMode="auto">
                <a:xfrm>
                  <a:off x="3926598" y="4399247"/>
                  <a:ext cx="202488" cy="20344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grpSp>
        </p:grpSp>
        <p:sp>
          <p:nvSpPr>
            <p:cNvPr id="81" name="Rectangle 80"/>
            <p:cNvSpPr/>
            <p:nvPr/>
          </p:nvSpPr>
          <p:spPr bwMode="auto">
            <a:xfrm>
              <a:off x="2346534" y="2623179"/>
              <a:ext cx="346845" cy="346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grpSp>
    </p:spTree>
    <p:extLst>
      <p:ext uri="{BB962C8B-B14F-4D97-AF65-F5344CB8AC3E}">
        <p14:creationId xmlns:p14="http://schemas.microsoft.com/office/powerpoint/2010/main" val="237001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5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75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75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64" y="313361"/>
            <a:ext cx="11375536" cy="762786"/>
          </a:xfrm>
        </p:spPr>
        <p:txBody>
          <a:bodyPr/>
          <a:lstStyle/>
          <a:p>
            <a:r>
              <a:rPr lang="en-US" dirty="0" smtClean="0"/>
              <a:t>Packaging and </a:t>
            </a:r>
            <a:r>
              <a:rPr lang="en-US" dirty="0"/>
              <a:t>p</a:t>
            </a:r>
            <a:r>
              <a:rPr lang="en-US" dirty="0" smtClean="0"/>
              <a:t>ublishing add-ins</a:t>
            </a:r>
            <a:endParaRPr lang="en-US" dirty="0"/>
          </a:p>
        </p:txBody>
      </p:sp>
      <p:sp>
        <p:nvSpPr>
          <p:cNvPr id="3" name="Content Placeholder 2"/>
          <p:cNvSpPr>
            <a:spLocks noGrp="1"/>
          </p:cNvSpPr>
          <p:nvPr>
            <p:ph type="body" sz="quarter" idx="10"/>
          </p:nvPr>
        </p:nvSpPr>
        <p:spPr>
          <a:xfrm>
            <a:off x="228869" y="1191833"/>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1250">
                      <a:schemeClr val="tx2"/>
                    </a:gs>
                  </a:gsLst>
                  <a:lin ang="5400000" scaled="0"/>
                </a:gradFill>
              </a:rPr>
              <a:t>Packaging </a:t>
            </a:r>
            <a:r>
              <a:rPr lang="en-US" sz="4080" dirty="0" smtClean="0">
                <a:gradFill>
                  <a:gsLst>
                    <a:gs pos="100000">
                      <a:schemeClr val="tx2"/>
                    </a:gs>
                    <a:gs pos="1250">
                      <a:schemeClr val="tx2"/>
                    </a:gs>
                  </a:gsLst>
                  <a:lin ang="5400000" scaled="0"/>
                </a:gradFill>
              </a:rPr>
              <a:t>add-ins</a:t>
            </a:r>
            <a:endParaRPr lang="en-US" sz="4080" dirty="0">
              <a:gradFill>
                <a:gsLst>
                  <a:gs pos="100000">
                    <a:schemeClr val="tx2"/>
                  </a:gs>
                  <a:gs pos="1250">
                    <a:schemeClr val="tx2"/>
                  </a:gs>
                </a:gsLst>
                <a:lin ang="5400000" scaled="0"/>
              </a:gradFill>
            </a:endParaRPr>
          </a:p>
          <a:p>
            <a:pPr marL="0" lvl="1" indent="0">
              <a:spcBef>
                <a:spcPts val="1224"/>
              </a:spcBef>
              <a:buNone/>
            </a:pPr>
            <a:r>
              <a:rPr lang="en-US" sz="2040" dirty="0"/>
              <a:t>.app file extension—a package typically includes the following files:</a:t>
            </a:r>
          </a:p>
          <a:p>
            <a:pPr marL="299532" lvl="2" indent="-71240">
              <a:spcBef>
                <a:spcPts val="1224"/>
              </a:spcBef>
              <a:buNone/>
            </a:pPr>
            <a:r>
              <a:rPr lang="en-US" sz="2040" dirty="0"/>
              <a:t>AppManifest.xml</a:t>
            </a:r>
          </a:p>
          <a:p>
            <a:pPr marL="299532" lvl="2" indent="-71240">
              <a:spcBef>
                <a:spcPts val="1224"/>
              </a:spcBef>
              <a:buNone/>
            </a:pPr>
            <a:r>
              <a:rPr lang="en-US" sz="2040" dirty="0"/>
              <a:t>AppIcon.png</a:t>
            </a:r>
          </a:p>
          <a:p>
            <a:pPr marL="299532" lvl="2" indent="-71240">
              <a:spcBef>
                <a:spcPts val="1224"/>
              </a:spcBef>
              <a:buNone/>
            </a:pPr>
            <a:r>
              <a:rPr lang="en-US" sz="2040" dirty="0"/>
              <a:t>Solution file</a:t>
            </a:r>
          </a:p>
          <a:p>
            <a:pPr marL="299532" lvl="2" indent="-71240">
              <a:spcBef>
                <a:spcPts val="1224"/>
              </a:spcBef>
              <a:buNone/>
            </a:pPr>
            <a:r>
              <a:rPr lang="en-US" sz="2040" dirty="0"/>
              <a:t>Data tier application package</a:t>
            </a:r>
          </a:p>
          <a:p>
            <a:pPr marL="299532" lvl="2" indent="-71240">
              <a:spcBef>
                <a:spcPts val="1224"/>
              </a:spcBef>
              <a:buNone/>
            </a:pPr>
            <a:r>
              <a:rPr lang="en-US" sz="2040" dirty="0"/>
              <a:t>Auto hosted apps</a:t>
            </a:r>
          </a:p>
          <a:p>
            <a:pPr marL="0" indent="0">
              <a:spcBef>
                <a:spcPts val="1224"/>
              </a:spcBef>
              <a:buNone/>
            </a:pPr>
            <a:r>
              <a:rPr lang="en-US" sz="4080" dirty="0">
                <a:gradFill>
                  <a:gsLst>
                    <a:gs pos="1250">
                      <a:schemeClr val="tx2"/>
                    </a:gs>
                    <a:gs pos="100000">
                      <a:schemeClr val="tx2"/>
                    </a:gs>
                  </a:gsLst>
                  <a:lin ang="5400000" scaled="0"/>
                </a:gradFill>
              </a:rPr>
              <a:t>Publishing </a:t>
            </a:r>
            <a:r>
              <a:rPr lang="en-US" sz="4080" dirty="0" smtClean="0">
                <a:gradFill>
                  <a:gsLst>
                    <a:gs pos="1250">
                      <a:schemeClr val="tx2"/>
                    </a:gs>
                    <a:gs pos="100000">
                      <a:schemeClr val="tx2"/>
                    </a:gs>
                  </a:gsLst>
                  <a:lin ang="5400000" scaled="0"/>
                </a:gradFill>
              </a:rPr>
              <a:t>add-ins</a:t>
            </a:r>
            <a:endParaRPr lang="en-US" sz="4080" dirty="0">
              <a:gradFill>
                <a:gsLst>
                  <a:gs pos="1250">
                    <a:schemeClr val="tx2"/>
                  </a:gs>
                  <a:gs pos="100000">
                    <a:schemeClr val="tx2"/>
                  </a:gs>
                </a:gsLst>
                <a:lin ang="5400000" scaled="0"/>
              </a:gradFill>
            </a:endParaRPr>
          </a:p>
          <a:p>
            <a:pPr marL="0" lvl="1" indent="0">
              <a:spcBef>
                <a:spcPts val="1224"/>
              </a:spcBef>
              <a:buNone/>
            </a:pPr>
            <a:r>
              <a:rPr lang="en-US" sz="2040" dirty="0"/>
              <a:t>Office Store</a:t>
            </a:r>
          </a:p>
          <a:p>
            <a:pPr marL="0" lvl="1" indent="0">
              <a:spcBef>
                <a:spcPts val="1224"/>
              </a:spcBef>
              <a:buNone/>
            </a:pPr>
            <a:r>
              <a:rPr lang="en-US" sz="2040" dirty="0" smtClean="0"/>
              <a:t>Add-in </a:t>
            </a:r>
            <a:r>
              <a:rPr lang="en-US" sz="2040" dirty="0"/>
              <a:t>catalogs</a:t>
            </a:r>
          </a:p>
        </p:txBody>
      </p:sp>
    </p:spTree>
    <p:extLst>
      <p:ext uri="{BB962C8B-B14F-4D97-AF65-F5344CB8AC3E}">
        <p14:creationId xmlns:p14="http://schemas.microsoft.com/office/powerpoint/2010/main" val="31753844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40" y="299914"/>
            <a:ext cx="11375536" cy="762786"/>
          </a:xfrm>
        </p:spPr>
        <p:txBody>
          <a:bodyPr/>
          <a:lstStyle/>
          <a:p>
            <a:r>
              <a:rPr lang="en-US" dirty="0" smtClean="0"/>
              <a:t>Cross domain </a:t>
            </a:r>
            <a:r>
              <a:rPr lang="en-US" dirty="0"/>
              <a:t>c</a:t>
            </a:r>
            <a:r>
              <a:rPr lang="en-US" dirty="0" smtClean="0"/>
              <a:t>alls</a:t>
            </a:r>
            <a:endParaRPr lang="en-US" dirty="0"/>
          </a:p>
        </p:txBody>
      </p:sp>
      <p:sp>
        <p:nvSpPr>
          <p:cNvPr id="3" name="Content Placeholder 2"/>
          <p:cNvSpPr>
            <a:spLocks noGrp="1"/>
          </p:cNvSpPr>
          <p:nvPr>
            <p:ph type="body" sz="quarter" idx="10"/>
          </p:nvPr>
        </p:nvSpPr>
        <p:spPr>
          <a:xfrm>
            <a:off x="258749" y="1177954"/>
            <a:ext cx="11882419" cy="5484812"/>
          </a:xfrm>
        </p:spPr>
        <p:txBody>
          <a:bodyPr vert="horz" lIns="186521" tIns="149217" rIns="186521" bIns="149217" rtlCol="0">
            <a:noAutofit/>
          </a:bodyPr>
          <a:lstStyle/>
          <a:p>
            <a:pPr marL="0" indent="0">
              <a:spcBef>
                <a:spcPts val="1224"/>
              </a:spcBef>
              <a:buNone/>
            </a:pPr>
            <a:r>
              <a:rPr lang="en-US" sz="4080" dirty="0">
                <a:gradFill>
                  <a:gsLst>
                    <a:gs pos="100000">
                      <a:schemeClr val="tx2"/>
                    </a:gs>
                    <a:gs pos="0">
                      <a:schemeClr val="tx2"/>
                    </a:gs>
                  </a:gsLst>
                  <a:lin ang="5400000" scaled="0"/>
                </a:gradFill>
              </a:rPr>
              <a:t>Using the cross domain library</a:t>
            </a:r>
          </a:p>
          <a:p>
            <a:pPr marL="0" lvl="1" indent="0">
              <a:spcBef>
                <a:spcPts val="1224"/>
              </a:spcBef>
              <a:buNone/>
            </a:pPr>
            <a:r>
              <a:rPr lang="en-US" sz="2040" dirty="0"/>
              <a:t>Access content in the app web from JavaScript in a remote web</a:t>
            </a:r>
          </a:p>
          <a:p>
            <a:pPr marL="0" lvl="1" indent="0">
              <a:spcBef>
                <a:spcPts val="1224"/>
              </a:spcBef>
              <a:buNone/>
            </a:pPr>
            <a:r>
              <a:rPr lang="en-US" sz="2040" dirty="0"/>
              <a:t>SP.RequestExecutor.js</a:t>
            </a:r>
          </a:p>
          <a:p>
            <a:pPr marL="0" lvl="1" indent="0">
              <a:spcBef>
                <a:spcPts val="1224"/>
              </a:spcBef>
              <a:buNone/>
            </a:pPr>
            <a:r>
              <a:rPr lang="en-US" sz="2040" dirty="0"/>
              <a:t>AppWebProxy.aspx</a:t>
            </a:r>
          </a:p>
          <a:p>
            <a:pPr marL="0" indent="0">
              <a:spcBef>
                <a:spcPts val="1224"/>
              </a:spcBef>
              <a:buNone/>
            </a:pPr>
            <a:r>
              <a:rPr lang="en-US" sz="4080" dirty="0">
                <a:gradFill>
                  <a:gsLst>
                    <a:gs pos="100000">
                      <a:schemeClr val="tx2"/>
                    </a:gs>
                    <a:gs pos="0">
                      <a:schemeClr val="tx2"/>
                    </a:gs>
                  </a:gsLst>
                  <a:lin ang="5400000" scaled="0"/>
                </a:gradFill>
              </a:rPr>
              <a:t>Using the web proxy</a:t>
            </a:r>
          </a:p>
          <a:p>
            <a:pPr marL="0" lvl="1" indent="0">
              <a:spcBef>
                <a:spcPts val="1224"/>
              </a:spcBef>
              <a:buNone/>
            </a:pPr>
            <a:r>
              <a:rPr lang="en-US" sz="2040" dirty="0"/>
              <a:t>Access content in SharePoint or elsewhere from JavaScript in a remote web</a:t>
            </a:r>
          </a:p>
          <a:p>
            <a:pPr marL="0" lvl="1" indent="0">
              <a:spcBef>
                <a:spcPts val="1224"/>
              </a:spcBef>
              <a:buNone/>
            </a:pPr>
            <a:r>
              <a:rPr lang="en-US" sz="2040" dirty="0" err="1"/>
              <a:t>SP.WebRequestInfo</a:t>
            </a:r>
            <a:endParaRPr lang="en-US" sz="2040" dirty="0"/>
          </a:p>
          <a:p>
            <a:pPr marL="0" lvl="1" indent="0">
              <a:spcBef>
                <a:spcPts val="1224"/>
              </a:spcBef>
              <a:buNone/>
            </a:pPr>
            <a:r>
              <a:rPr lang="en-US" sz="2040" dirty="0"/>
              <a:t>Trusting domains for cross domain calls</a:t>
            </a:r>
          </a:p>
        </p:txBody>
      </p:sp>
    </p:spTree>
    <p:extLst>
      <p:ext uri="{BB962C8B-B14F-4D97-AF65-F5344CB8AC3E}">
        <p14:creationId xmlns:p14="http://schemas.microsoft.com/office/powerpoint/2010/main" val="1417229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a:xfrm>
            <a:off x="6605880" y="1230085"/>
            <a:ext cx="5554162" cy="1773629"/>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Azure</a:t>
            </a:r>
            <a:endParaRPr lang="en-US" sz="3600" dirty="0">
              <a:gradFill>
                <a:gsLst>
                  <a:gs pos="1250">
                    <a:schemeClr val="bg1"/>
                  </a:gs>
                  <a:gs pos="100000">
                    <a:schemeClr val="bg1"/>
                  </a:gs>
                </a:gsLst>
                <a:lin ang="5400000" scaled="0"/>
              </a:gradFill>
              <a:latin typeface="+mj-lt"/>
            </a:endParaRPr>
          </a:p>
        </p:txBody>
      </p:sp>
      <p:sp>
        <p:nvSpPr>
          <p:cNvPr id="86" name="Rectangle 85"/>
          <p:cNvSpPr/>
          <p:nvPr/>
        </p:nvSpPr>
        <p:spPr>
          <a:xfrm>
            <a:off x="6605880" y="3069024"/>
            <a:ext cx="5554162" cy="178563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Apache</a:t>
            </a:r>
            <a:endParaRPr lang="en-US" sz="3600" dirty="0">
              <a:gradFill>
                <a:gsLst>
                  <a:gs pos="1250">
                    <a:schemeClr val="bg1"/>
                  </a:gs>
                  <a:gs pos="100000">
                    <a:schemeClr val="bg1"/>
                  </a:gs>
                </a:gsLst>
                <a:lin ang="5400000" scaled="0"/>
              </a:gradFill>
              <a:latin typeface="+mj-lt"/>
            </a:endParaRPr>
          </a:p>
        </p:txBody>
      </p:sp>
      <p:grpSp>
        <p:nvGrpSpPr>
          <p:cNvPr id="81" name="Group 80"/>
          <p:cNvGrpSpPr/>
          <p:nvPr/>
        </p:nvGrpSpPr>
        <p:grpSpPr>
          <a:xfrm>
            <a:off x="6593607" y="3795007"/>
            <a:ext cx="5554162" cy="2944870"/>
            <a:chOff x="1761000" y="4591488"/>
            <a:chExt cx="5897562" cy="3126944"/>
          </a:xfrm>
        </p:grpSpPr>
        <p:sp>
          <p:nvSpPr>
            <p:cNvPr id="82" name="Rectangle 81"/>
            <p:cNvSpPr/>
            <p:nvPr/>
          </p:nvSpPr>
          <p:spPr>
            <a:xfrm>
              <a:off x="1761000" y="5822397"/>
              <a:ext cx="5897562" cy="1896035"/>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3600" dirty="0" smtClean="0">
                  <a:gradFill>
                    <a:gsLst>
                      <a:gs pos="1250">
                        <a:schemeClr val="bg1"/>
                      </a:gs>
                      <a:gs pos="100000">
                        <a:schemeClr val="bg1"/>
                      </a:gs>
                    </a:gsLst>
                    <a:lin ang="5400000" scaled="0"/>
                  </a:gradFill>
                  <a:latin typeface="+mj-lt"/>
                </a:rPr>
                <a:t>IIS web  server</a:t>
              </a:r>
              <a:endParaRPr lang="en-US" sz="3600" dirty="0">
                <a:gradFill>
                  <a:gsLst>
                    <a:gs pos="1250">
                      <a:schemeClr val="bg1"/>
                    </a:gs>
                    <a:gs pos="100000">
                      <a:schemeClr val="bg1"/>
                    </a:gs>
                  </a:gsLst>
                  <a:lin ang="5400000" scaled="0"/>
                </a:gradFill>
                <a:latin typeface="+mj-lt"/>
              </a:endParaRPr>
            </a:p>
          </p:txBody>
        </p:sp>
        <p:sp>
          <p:nvSpPr>
            <p:cNvPr id="83" name="Oval 28"/>
            <p:cNvSpPr/>
            <p:nvPr/>
          </p:nvSpPr>
          <p:spPr>
            <a:xfrm>
              <a:off x="1849817" y="4594255"/>
              <a:ext cx="1867313" cy="1004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4" name="Oval 28"/>
            <p:cNvSpPr/>
            <p:nvPr/>
          </p:nvSpPr>
          <p:spPr>
            <a:xfrm>
              <a:off x="3790845" y="4594255"/>
              <a:ext cx="1867313" cy="10083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5" name="Oval 28"/>
            <p:cNvSpPr/>
            <p:nvPr/>
          </p:nvSpPr>
          <p:spPr>
            <a:xfrm>
              <a:off x="5736991" y="4591488"/>
              <a:ext cx="1867313" cy="100834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grpSp>
      <p:sp>
        <p:nvSpPr>
          <p:cNvPr id="2" name="Title 1"/>
          <p:cNvSpPr>
            <a:spLocks noGrp="1"/>
          </p:cNvSpPr>
          <p:nvPr>
            <p:ph type="title"/>
          </p:nvPr>
        </p:nvSpPr>
        <p:spPr>
          <a:xfrm>
            <a:off x="300851" y="286467"/>
            <a:ext cx="11375536" cy="762786"/>
          </a:xfrm>
        </p:spPr>
        <p:txBody>
          <a:bodyPr/>
          <a:lstStyle/>
          <a:p>
            <a:r>
              <a:rPr lang="en-US" dirty="0" smtClean="0"/>
              <a:t>Versioning</a:t>
            </a:r>
            <a:endParaRPr lang="en-US" dirty="0"/>
          </a:p>
        </p:txBody>
      </p:sp>
      <p:sp>
        <p:nvSpPr>
          <p:cNvPr id="89" name="Rectangle 88"/>
          <p:cNvSpPr/>
          <p:nvPr/>
        </p:nvSpPr>
        <p:spPr>
          <a:xfrm>
            <a:off x="322263" y="1230087"/>
            <a:ext cx="6187338" cy="5475514"/>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SharePoint</a:t>
            </a:r>
            <a:endParaRPr lang="en-US" sz="2800" dirty="0">
              <a:gradFill>
                <a:gsLst>
                  <a:gs pos="1250">
                    <a:schemeClr val="bg1"/>
                  </a:gs>
                  <a:gs pos="100000">
                    <a:schemeClr val="bg1"/>
                  </a:gs>
                </a:gsLst>
                <a:lin ang="5400000" scaled="0"/>
              </a:gradFill>
              <a:latin typeface="+mj-lt"/>
            </a:endParaRPr>
          </a:p>
        </p:txBody>
      </p:sp>
      <p:sp>
        <p:nvSpPr>
          <p:cNvPr id="90" name="Rectangle 89"/>
          <p:cNvSpPr/>
          <p:nvPr/>
        </p:nvSpPr>
        <p:spPr>
          <a:xfrm>
            <a:off x="406269" y="1841500"/>
            <a:ext cx="6013581" cy="4787900"/>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Web application</a:t>
            </a:r>
            <a:endParaRPr lang="en-US" sz="2800" dirty="0">
              <a:gradFill>
                <a:gsLst>
                  <a:gs pos="1250">
                    <a:schemeClr val="tx1"/>
                  </a:gs>
                  <a:gs pos="100000">
                    <a:schemeClr val="tx1"/>
                  </a:gs>
                </a:gsLst>
                <a:lin ang="5400000" scaled="0"/>
              </a:gradFill>
              <a:latin typeface="+mj-lt"/>
            </a:endParaRPr>
          </a:p>
        </p:txBody>
      </p:sp>
      <p:sp>
        <p:nvSpPr>
          <p:cNvPr id="91" name="Rectangle 90"/>
          <p:cNvSpPr/>
          <p:nvPr/>
        </p:nvSpPr>
        <p:spPr>
          <a:xfrm>
            <a:off x="475029" y="2438400"/>
            <a:ext cx="5868621" cy="4114800"/>
          </a:xfrm>
          <a:prstGeom prst="rect">
            <a:avLst/>
          </a:prstGeom>
          <a:solidFill>
            <a:schemeClr val="accent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Site collection</a:t>
            </a:r>
            <a:endParaRPr lang="en-US" sz="2800" dirty="0">
              <a:gradFill>
                <a:gsLst>
                  <a:gs pos="1250">
                    <a:schemeClr val="bg1"/>
                  </a:gs>
                  <a:gs pos="100000">
                    <a:schemeClr val="bg1"/>
                  </a:gs>
                </a:gsLst>
                <a:lin ang="5400000" scaled="0"/>
              </a:gradFill>
              <a:latin typeface="+mj-lt"/>
            </a:endParaRPr>
          </a:p>
        </p:txBody>
      </p:sp>
      <p:sp>
        <p:nvSpPr>
          <p:cNvPr id="92" name="Rectangle 91"/>
          <p:cNvSpPr/>
          <p:nvPr/>
        </p:nvSpPr>
        <p:spPr>
          <a:xfrm>
            <a:off x="576318" y="3056498"/>
            <a:ext cx="5695308" cy="3420502"/>
          </a:xfrm>
          <a:prstGeom prst="rect">
            <a:avLst/>
          </a:prstGeom>
          <a:solidFill>
            <a:schemeClr val="accent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tx1"/>
                    </a:gs>
                    <a:gs pos="100000">
                      <a:schemeClr val="tx1"/>
                    </a:gs>
                  </a:gsLst>
                  <a:lin ang="5400000" scaled="0"/>
                </a:gradFill>
                <a:latin typeface="+mj-lt"/>
              </a:rPr>
              <a:t>Root site</a:t>
            </a:r>
            <a:endParaRPr lang="en-US" sz="2800" dirty="0">
              <a:gradFill>
                <a:gsLst>
                  <a:gs pos="1250">
                    <a:schemeClr val="tx1"/>
                  </a:gs>
                  <a:gs pos="100000">
                    <a:schemeClr val="tx1"/>
                  </a:gs>
                </a:gsLst>
                <a:lin ang="5400000" scaled="0"/>
              </a:gradFill>
              <a:latin typeface="+mj-lt"/>
            </a:endParaRPr>
          </a:p>
        </p:txBody>
      </p:sp>
      <p:sp>
        <p:nvSpPr>
          <p:cNvPr id="9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5" name="Oval 28"/>
          <p:cNvSpPr/>
          <p:nvPr/>
        </p:nvSpPr>
        <p:spPr>
          <a:xfrm>
            <a:off x="4405189"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V1.0.0.0</a:t>
            </a:r>
            <a:endParaRPr lang="en-US" dirty="0">
              <a:gradFill>
                <a:gsLst>
                  <a:gs pos="1250">
                    <a:schemeClr val="tx1"/>
                  </a:gs>
                  <a:gs pos="100000">
                    <a:schemeClr val="tx1"/>
                  </a:gs>
                </a:gsLst>
                <a:lin ang="5400000" scaled="0"/>
              </a:gradFill>
            </a:endParaRPr>
          </a:p>
        </p:txBody>
      </p:sp>
      <p:sp>
        <p:nvSpPr>
          <p:cNvPr id="96" name="Rectangle 95"/>
          <p:cNvSpPr/>
          <p:nvPr/>
        </p:nvSpPr>
        <p:spPr>
          <a:xfrm>
            <a:off x="665721" y="4766749"/>
            <a:ext cx="5535826" cy="163405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pPr>
              <a:lnSpc>
                <a:spcPct val="90000"/>
              </a:lnSpc>
            </a:pPr>
            <a:r>
              <a:rPr lang="en-US" sz="2800" dirty="0" smtClean="0">
                <a:gradFill>
                  <a:gsLst>
                    <a:gs pos="1250">
                      <a:schemeClr val="bg1"/>
                    </a:gs>
                    <a:gs pos="100000">
                      <a:schemeClr val="bg1"/>
                    </a:gs>
                  </a:gsLst>
                  <a:lin ang="5400000" scaled="0"/>
                </a:gradFill>
                <a:latin typeface="+mj-lt"/>
              </a:rPr>
              <a:t>Sub site</a:t>
            </a:r>
            <a:endParaRPr lang="en-US" sz="2800" dirty="0">
              <a:gradFill>
                <a:gsLst>
                  <a:gs pos="1250">
                    <a:schemeClr val="bg1"/>
                  </a:gs>
                  <a:gs pos="100000">
                    <a:schemeClr val="bg1"/>
                  </a:gs>
                </a:gsLst>
                <a:lin ang="5400000" scaled="0"/>
              </a:gradFill>
              <a:latin typeface="+mj-lt"/>
            </a:endParaRPr>
          </a:p>
        </p:txBody>
      </p:sp>
      <p:sp>
        <p:nvSpPr>
          <p:cNvPr id="97" name="Oval 28"/>
          <p:cNvSpPr/>
          <p:nvPr/>
        </p:nvSpPr>
        <p:spPr>
          <a:xfrm>
            <a:off x="2472837"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98" name="Oval 28"/>
          <p:cNvSpPr/>
          <p:nvPr/>
        </p:nvSpPr>
        <p:spPr>
          <a:xfrm>
            <a:off x="4340109" y="5361023"/>
            <a:ext cx="1796358" cy="9700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p>
          <a:p>
            <a:pPr>
              <a:lnSpc>
                <a:spcPct val="90000"/>
              </a:lnSpc>
            </a:pPr>
            <a:r>
              <a:rPr lang="en-US" dirty="0">
                <a:gradFill>
                  <a:gsLst>
                    <a:gs pos="1250">
                      <a:schemeClr val="tx1"/>
                    </a:gs>
                    <a:gs pos="100000">
                      <a:schemeClr val="tx1"/>
                    </a:gs>
                  </a:gsLst>
                  <a:lin ang="5400000" scaled="0"/>
                </a:gradFill>
              </a:rPr>
              <a:t>V1.0.0.0</a:t>
            </a:r>
          </a:p>
        </p:txBody>
      </p:sp>
      <p:sp>
        <p:nvSpPr>
          <p:cNvPr id="99" name="Oval 28"/>
          <p:cNvSpPr/>
          <p:nvPr/>
        </p:nvSpPr>
        <p:spPr>
          <a:xfrm>
            <a:off x="6682773"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00" name="Oval 28"/>
          <p:cNvSpPr/>
          <p:nvPr/>
        </p:nvSpPr>
        <p:spPr>
          <a:xfrm>
            <a:off x="8510780" y="1959054"/>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useBgFill="1">
        <p:nvSpPr>
          <p:cNvPr id="101" name="Rectangle 100"/>
          <p:cNvSpPr/>
          <p:nvPr/>
        </p:nvSpPr>
        <p:spPr bwMode="auto">
          <a:xfrm>
            <a:off x="155121" y="6705600"/>
            <a:ext cx="12188825" cy="55517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1</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3" name="Oval 28"/>
          <p:cNvSpPr/>
          <p:nvPr/>
        </p:nvSpPr>
        <p:spPr>
          <a:xfrm>
            <a:off x="653111" y="3732396"/>
            <a:ext cx="1796358" cy="9664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1</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4"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5" name="Oval 28"/>
          <p:cNvSpPr/>
          <p:nvPr/>
        </p:nvSpPr>
        <p:spPr>
          <a:xfrm>
            <a:off x="6680959" y="1959054"/>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6" name="Oval 28"/>
          <p:cNvSpPr/>
          <p:nvPr/>
        </p:nvSpPr>
        <p:spPr>
          <a:xfrm>
            <a:off x="8512505" y="1946849"/>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07" name="Oval 28"/>
          <p:cNvSpPr/>
          <p:nvPr/>
        </p:nvSpPr>
        <p:spPr>
          <a:xfrm>
            <a:off x="2536200" y="3737532"/>
            <a:ext cx="1796358" cy="9700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8" name="Oval 28"/>
          <p:cNvSpPr/>
          <p:nvPr/>
        </p:nvSpPr>
        <p:spPr>
          <a:xfrm>
            <a:off x="6681866" y="1957113"/>
            <a:ext cx="1758584" cy="9460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09" name="Oval 28"/>
          <p:cNvSpPr/>
          <p:nvPr/>
        </p:nvSpPr>
        <p:spPr>
          <a:xfrm>
            <a:off x="8511983"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0" name="Oval 28"/>
          <p:cNvSpPr/>
          <p:nvPr/>
        </p:nvSpPr>
        <p:spPr>
          <a:xfrm>
            <a:off x="6676906" y="3782144"/>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1" name="Oval 28"/>
          <p:cNvSpPr/>
          <p:nvPr/>
        </p:nvSpPr>
        <p:spPr>
          <a:xfrm>
            <a:off x="8505258" y="3780371"/>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2" name="Oval 28"/>
          <p:cNvSpPr/>
          <p:nvPr/>
        </p:nvSpPr>
        <p:spPr>
          <a:xfrm>
            <a:off x="10338086" y="3777765"/>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13" name="Oval 28"/>
          <p:cNvSpPr/>
          <p:nvPr/>
        </p:nvSpPr>
        <p:spPr>
          <a:xfrm>
            <a:off x="4401318" y="3733755"/>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3 V2.0.0.0</a:t>
            </a:r>
            <a:endParaRPr lang="en-US" dirty="0">
              <a:gradFill>
                <a:gsLst>
                  <a:gs pos="1250">
                    <a:schemeClr val="tx1"/>
                  </a:gs>
                  <a:gs pos="100000">
                    <a:schemeClr val="tx1"/>
                  </a:gs>
                </a:gsLst>
                <a:lin ang="5400000" scaled="0"/>
              </a:gradFill>
            </a:endParaRPr>
          </a:p>
        </p:txBody>
      </p:sp>
      <p:sp>
        <p:nvSpPr>
          <p:cNvPr id="114" name="Oval 28"/>
          <p:cNvSpPr/>
          <p:nvPr/>
        </p:nvSpPr>
        <p:spPr>
          <a:xfrm>
            <a:off x="6676906" y="3786892"/>
            <a:ext cx="1758584" cy="9460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endParaRPr lang="en-US" dirty="0" smtClean="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5" name="Oval 28"/>
          <p:cNvSpPr/>
          <p:nvPr/>
        </p:nvSpPr>
        <p:spPr>
          <a:xfrm>
            <a:off x="8505258" y="3786892"/>
            <a:ext cx="1758584" cy="9496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6" name="Oval 28"/>
          <p:cNvSpPr/>
          <p:nvPr/>
        </p:nvSpPr>
        <p:spPr>
          <a:xfrm>
            <a:off x="10338086" y="3784286"/>
            <a:ext cx="1758584" cy="949636"/>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a:t>
            </a:r>
            <a:r>
              <a:rPr lang="en-US" dirty="0">
                <a:gradFill>
                  <a:gsLst>
                    <a:gs pos="1250">
                      <a:schemeClr val="tx1"/>
                    </a:gs>
                    <a:gs pos="100000">
                      <a:schemeClr val="tx1"/>
                    </a:gs>
                  </a:gsLst>
                  <a:lin ang="5400000" scaled="0"/>
                </a:gradFill>
              </a:rPr>
              <a:t>3</a:t>
            </a: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117" name="Oval 28"/>
          <p:cNvSpPr/>
          <p:nvPr/>
        </p:nvSpPr>
        <p:spPr>
          <a:xfrm>
            <a:off x="4403913" y="3732396"/>
            <a:ext cx="1796358" cy="970033"/>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3 V3.0.0.0</a:t>
            </a:r>
            <a:endParaRPr lang="en-US" dirty="0">
              <a:gradFill>
                <a:gsLst>
                  <a:gs pos="1250">
                    <a:schemeClr val="tx1"/>
                  </a:gs>
                  <a:gs pos="100000">
                    <a:schemeClr val="tx1"/>
                  </a:gs>
                </a:gsLst>
                <a:lin ang="5400000" scaled="0"/>
              </a:gradFill>
            </a:endParaRPr>
          </a:p>
        </p:txBody>
      </p:sp>
      <p:sp>
        <p:nvSpPr>
          <p:cNvPr id="118" name="Oval 28"/>
          <p:cNvSpPr/>
          <p:nvPr/>
        </p:nvSpPr>
        <p:spPr>
          <a:xfrm>
            <a:off x="2453202" y="5361023"/>
            <a:ext cx="1796358" cy="9664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7" name="Oval 28"/>
          <p:cNvSpPr/>
          <p:nvPr/>
        </p:nvSpPr>
        <p:spPr>
          <a:xfrm>
            <a:off x="10341794" y="195534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48" name="Oval 28"/>
          <p:cNvSpPr/>
          <p:nvPr/>
        </p:nvSpPr>
        <p:spPr>
          <a:xfrm>
            <a:off x="10330435" y="1951942"/>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49" name="Oval 28"/>
          <p:cNvSpPr/>
          <p:nvPr/>
        </p:nvSpPr>
        <p:spPr>
          <a:xfrm>
            <a:off x="10333686" y="195539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2</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Worker</a:t>
            </a:r>
          </a:p>
          <a:p>
            <a:pPr>
              <a:lnSpc>
                <a:spcPct val="90000"/>
              </a:lnSpc>
            </a:pPr>
            <a:r>
              <a:rPr lang="en-US" dirty="0" smtClean="0">
                <a:gradFill>
                  <a:gsLst>
                    <a:gs pos="1250">
                      <a:schemeClr val="tx1"/>
                    </a:gs>
                    <a:gs pos="100000">
                      <a:schemeClr val="tx1"/>
                    </a:gs>
                  </a:gsLst>
                  <a:lin ang="5400000" scaled="0"/>
                </a:gradFill>
              </a:rPr>
              <a:t>V3.0.0.0</a:t>
            </a:r>
            <a:endParaRPr lang="en-US" dirty="0">
              <a:gradFill>
                <a:gsLst>
                  <a:gs pos="1250">
                    <a:schemeClr val="tx1"/>
                  </a:gs>
                  <a:gs pos="100000">
                    <a:schemeClr val="tx1"/>
                  </a:gs>
                </a:gsLst>
                <a:lin ang="5400000" scaled="0"/>
              </a:gradFill>
            </a:endParaRPr>
          </a:p>
        </p:txBody>
      </p:sp>
      <p:sp>
        <p:nvSpPr>
          <p:cNvPr id="88" name="Oval 28"/>
          <p:cNvSpPr/>
          <p:nvPr/>
        </p:nvSpPr>
        <p:spPr>
          <a:xfrm>
            <a:off x="8508966" y="5656380"/>
            <a:ext cx="1758584" cy="9496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a:gradFill>
                  <a:gsLst>
                    <a:gs pos="1250">
                      <a:schemeClr val="tx1"/>
                    </a:gs>
                    <a:gs pos="100000">
                      <a:schemeClr val="tx1"/>
                    </a:gs>
                  </a:gsLst>
                  <a:lin ang="5400000" scaled="0"/>
                </a:gradFill>
              </a:rPr>
              <a:t>App </a:t>
            </a:r>
            <a:r>
              <a:rPr lang="en-US" dirty="0" smtClean="0">
                <a:gradFill>
                  <a:gsLst>
                    <a:gs pos="1250">
                      <a:schemeClr val="tx1"/>
                    </a:gs>
                    <a:gs pos="100000">
                      <a:schemeClr val="tx1"/>
                    </a:gs>
                  </a:gsLst>
                  <a:lin ang="5400000" scaled="0"/>
                </a:gradFill>
              </a:rPr>
              <a:t>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87" name="Oval 28"/>
          <p:cNvSpPr/>
          <p:nvPr/>
        </p:nvSpPr>
        <p:spPr>
          <a:xfrm>
            <a:off x="6680959" y="5656379"/>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App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V1.0.0.0</a:t>
            </a:r>
            <a:endParaRPr lang="en-US" dirty="0">
              <a:gradFill>
                <a:gsLst>
                  <a:gs pos="1250">
                    <a:schemeClr val="tx1"/>
                  </a:gs>
                  <a:gs pos="100000">
                    <a:schemeClr val="tx1"/>
                  </a:gs>
                </a:gsLst>
                <a:lin ang="5400000" scaled="0"/>
              </a:gradFill>
            </a:endParaRPr>
          </a:p>
        </p:txBody>
      </p:sp>
      <p:sp>
        <p:nvSpPr>
          <p:cNvPr id="119" name="Oval 28"/>
          <p:cNvSpPr/>
          <p:nvPr/>
        </p:nvSpPr>
        <p:spPr>
          <a:xfrm>
            <a:off x="6705021" y="5663221"/>
            <a:ext cx="1758584" cy="9460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p>
          <a:p>
            <a:pPr>
              <a:lnSpc>
                <a:spcPct val="90000"/>
              </a:lnSpc>
            </a:pPr>
            <a:r>
              <a:rPr lang="en-US" dirty="0" smtClean="0">
                <a:gradFill>
                  <a:gsLst>
                    <a:gs pos="1250">
                      <a:schemeClr val="tx1"/>
                    </a:gs>
                    <a:gs pos="100000">
                      <a:schemeClr val="tx1"/>
                    </a:gs>
                  </a:gsLst>
                  <a:lin ang="5400000" scaled="0"/>
                </a:gradFill>
              </a:rPr>
              <a:t>Web</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
        <p:nvSpPr>
          <p:cNvPr id="120" name="Oval 28"/>
          <p:cNvSpPr/>
          <p:nvPr/>
        </p:nvSpPr>
        <p:spPr>
          <a:xfrm>
            <a:off x="8533028" y="5663220"/>
            <a:ext cx="1758584" cy="9496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pPr>
            <a:r>
              <a:rPr lang="en-US" dirty="0" smtClean="0">
                <a:gradFill>
                  <a:gsLst>
                    <a:gs pos="1250">
                      <a:schemeClr val="tx1"/>
                    </a:gs>
                    <a:gs pos="100000">
                      <a:schemeClr val="tx1"/>
                    </a:gs>
                  </a:gsLst>
                  <a:lin ang="5400000" scaled="0"/>
                </a:gradFill>
              </a:rPr>
              <a:t>Add-in 4</a:t>
            </a:r>
            <a:endParaRPr lang="en-US" dirty="0">
              <a:gradFill>
                <a:gsLst>
                  <a:gs pos="1250">
                    <a:schemeClr val="tx1"/>
                  </a:gs>
                  <a:gs pos="100000">
                    <a:schemeClr val="tx1"/>
                  </a:gs>
                </a:gsLst>
                <a:lin ang="5400000" scaled="0"/>
              </a:gradFill>
            </a:endParaRPr>
          </a:p>
          <a:p>
            <a:pPr>
              <a:lnSpc>
                <a:spcPct val="90000"/>
              </a:lnSpc>
            </a:pPr>
            <a:r>
              <a:rPr lang="en-US" dirty="0" smtClean="0">
                <a:gradFill>
                  <a:gsLst>
                    <a:gs pos="1250">
                      <a:schemeClr val="tx1"/>
                    </a:gs>
                    <a:gs pos="100000">
                      <a:schemeClr val="tx1"/>
                    </a:gs>
                  </a:gsLst>
                  <a:lin ang="5400000" scaled="0"/>
                </a:gradFill>
              </a:rPr>
              <a:t>SQL</a:t>
            </a:r>
          </a:p>
          <a:p>
            <a:pPr>
              <a:lnSpc>
                <a:spcPct val="90000"/>
              </a:lnSpc>
            </a:pPr>
            <a:r>
              <a:rPr lang="en-US" dirty="0" smtClean="0">
                <a:gradFill>
                  <a:gsLst>
                    <a:gs pos="1250">
                      <a:schemeClr val="tx1"/>
                    </a:gs>
                    <a:gs pos="100000">
                      <a:schemeClr val="tx1"/>
                    </a:gs>
                  </a:gsLst>
                  <a:lin ang="5400000" scaled="0"/>
                </a:gradFill>
              </a:rPr>
              <a:t>V2.0.0.0</a:t>
            </a:r>
            <a:endParaRPr lang="en-US"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00454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additive="base">
                                        <p:cTn id="19" dur="500" fill="hold"/>
                                        <p:tgtEl>
                                          <p:spTgt spid="104"/>
                                        </p:tgtEl>
                                        <p:attrNameLst>
                                          <p:attrName>ppt_x</p:attrName>
                                        </p:attrNameLst>
                                      </p:cBhvr>
                                      <p:tavLst>
                                        <p:tav tm="0">
                                          <p:val>
                                            <p:strVal val="#ppt_x"/>
                                          </p:val>
                                        </p:tav>
                                        <p:tav tm="100000">
                                          <p:val>
                                            <p:strVal val="#ppt_x"/>
                                          </p:val>
                                        </p:tav>
                                      </p:tavLst>
                                    </p:anim>
                                    <p:anim calcmode="lin" valueType="num">
                                      <p:cBhvr additive="base">
                                        <p:cTn id="20"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additive="base">
                                        <p:cTn id="25" dur="500" fill="hold"/>
                                        <p:tgtEl>
                                          <p:spTgt spid="106"/>
                                        </p:tgtEl>
                                        <p:attrNameLst>
                                          <p:attrName>ppt_x</p:attrName>
                                        </p:attrNameLst>
                                      </p:cBhvr>
                                      <p:tavLst>
                                        <p:tav tm="0">
                                          <p:val>
                                            <p:strVal val="#ppt_x"/>
                                          </p:val>
                                        </p:tav>
                                        <p:tav tm="100000">
                                          <p:val>
                                            <p:strVal val="#ppt_x"/>
                                          </p:val>
                                        </p:tav>
                                      </p:tavLst>
                                    </p:anim>
                                    <p:anim calcmode="lin" valueType="num">
                                      <p:cBhvr additive="base">
                                        <p:cTn id="26" dur="500" fill="hold"/>
                                        <p:tgtEl>
                                          <p:spTgt spid="1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anim calcmode="lin" valueType="num">
                                      <p:cBhvr additive="base">
                                        <p:cTn id="29" dur="500" fill="hold"/>
                                        <p:tgtEl>
                                          <p:spTgt spid="105"/>
                                        </p:tgtEl>
                                        <p:attrNameLst>
                                          <p:attrName>ppt_x</p:attrName>
                                        </p:attrNameLst>
                                      </p:cBhvr>
                                      <p:tavLst>
                                        <p:tav tm="0">
                                          <p:val>
                                            <p:strVal val="#ppt_x"/>
                                          </p:val>
                                        </p:tav>
                                        <p:tav tm="100000">
                                          <p:val>
                                            <p:strVal val="#ppt_x"/>
                                          </p:val>
                                        </p:tav>
                                      </p:tavLst>
                                    </p:anim>
                                    <p:anim calcmode="lin" valueType="num">
                                      <p:cBhvr additive="base">
                                        <p:cTn id="30" dur="500" fill="hold"/>
                                        <p:tgtEl>
                                          <p:spTgt spid="1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500" fill="hold"/>
                                        <p:tgtEl>
                                          <p:spTgt spid="107"/>
                                        </p:tgtEl>
                                        <p:attrNameLst>
                                          <p:attrName>ppt_x</p:attrName>
                                        </p:attrNameLst>
                                      </p:cBhvr>
                                      <p:tavLst>
                                        <p:tav tm="0">
                                          <p:val>
                                            <p:strVal val="#ppt_x"/>
                                          </p:val>
                                        </p:tav>
                                        <p:tav tm="100000">
                                          <p:val>
                                            <p:strVal val="#ppt_x"/>
                                          </p:val>
                                        </p:tav>
                                      </p:tavLst>
                                    </p:anim>
                                    <p:anim calcmode="lin" valueType="num">
                                      <p:cBhvr additive="base">
                                        <p:cTn id="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9"/>
                                        </p:tgtEl>
                                        <p:attrNameLst>
                                          <p:attrName>style.visibility</p:attrName>
                                        </p:attrNameLst>
                                      </p:cBhvr>
                                      <p:to>
                                        <p:strVal val="visible"/>
                                      </p:to>
                                    </p:set>
                                    <p:anim calcmode="lin" valueType="num">
                                      <p:cBhvr additive="base">
                                        <p:cTn id="45" dur="500" fill="hold"/>
                                        <p:tgtEl>
                                          <p:spTgt spid="109"/>
                                        </p:tgtEl>
                                        <p:attrNameLst>
                                          <p:attrName>ppt_x</p:attrName>
                                        </p:attrNameLst>
                                      </p:cBhvr>
                                      <p:tavLst>
                                        <p:tav tm="0">
                                          <p:val>
                                            <p:strVal val="#ppt_x"/>
                                          </p:val>
                                        </p:tav>
                                        <p:tav tm="100000">
                                          <p:val>
                                            <p:strVal val="#ppt_x"/>
                                          </p:val>
                                        </p:tav>
                                      </p:tavLst>
                                    </p:anim>
                                    <p:anim calcmode="lin" valueType="num">
                                      <p:cBhvr additive="base">
                                        <p:cTn id="46" dur="500" fill="hold"/>
                                        <p:tgtEl>
                                          <p:spTgt spid="10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8"/>
                                        </p:tgtEl>
                                        <p:attrNameLst>
                                          <p:attrName>style.visibility</p:attrName>
                                        </p:attrNameLst>
                                      </p:cBhvr>
                                      <p:to>
                                        <p:strVal val="visible"/>
                                      </p:to>
                                    </p:set>
                                    <p:anim calcmode="lin" valueType="num">
                                      <p:cBhvr additive="base">
                                        <p:cTn id="53" dur="500" fill="hold"/>
                                        <p:tgtEl>
                                          <p:spTgt spid="108"/>
                                        </p:tgtEl>
                                        <p:attrNameLst>
                                          <p:attrName>ppt_x</p:attrName>
                                        </p:attrNameLst>
                                      </p:cBhvr>
                                      <p:tavLst>
                                        <p:tav tm="0">
                                          <p:val>
                                            <p:strVal val="#ppt_x"/>
                                          </p:val>
                                        </p:tav>
                                        <p:tav tm="100000">
                                          <p:val>
                                            <p:strVal val="#ppt_x"/>
                                          </p:val>
                                        </p:tav>
                                      </p:tavLst>
                                    </p:anim>
                                    <p:anim calcmode="lin" valueType="num">
                                      <p:cBhvr additive="base">
                                        <p:cTn id="54"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3"/>
                                        </p:tgtEl>
                                        <p:attrNameLst>
                                          <p:attrName>style.visibility</p:attrName>
                                        </p:attrNameLst>
                                      </p:cBhvr>
                                      <p:to>
                                        <p:strVal val="visible"/>
                                      </p:to>
                                    </p:set>
                                    <p:anim calcmode="lin" valueType="num">
                                      <p:cBhvr additive="base">
                                        <p:cTn id="59" dur="500" fill="hold"/>
                                        <p:tgtEl>
                                          <p:spTgt spid="113"/>
                                        </p:tgtEl>
                                        <p:attrNameLst>
                                          <p:attrName>ppt_x</p:attrName>
                                        </p:attrNameLst>
                                      </p:cBhvr>
                                      <p:tavLst>
                                        <p:tav tm="0">
                                          <p:val>
                                            <p:strVal val="#ppt_x"/>
                                          </p:val>
                                        </p:tav>
                                        <p:tav tm="100000">
                                          <p:val>
                                            <p:strVal val="#ppt_x"/>
                                          </p:val>
                                        </p:tav>
                                      </p:tavLst>
                                    </p:anim>
                                    <p:anim calcmode="lin" valueType="num">
                                      <p:cBhvr additive="base">
                                        <p:cTn id="60"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1"/>
                                        </p:tgtEl>
                                        <p:attrNameLst>
                                          <p:attrName>style.visibility</p:attrName>
                                        </p:attrNameLst>
                                      </p:cBhvr>
                                      <p:to>
                                        <p:strVal val="visible"/>
                                      </p:to>
                                    </p:set>
                                    <p:anim calcmode="lin" valueType="num">
                                      <p:cBhvr additive="base">
                                        <p:cTn id="65" dur="500" fill="hold"/>
                                        <p:tgtEl>
                                          <p:spTgt spid="111"/>
                                        </p:tgtEl>
                                        <p:attrNameLst>
                                          <p:attrName>ppt_x</p:attrName>
                                        </p:attrNameLst>
                                      </p:cBhvr>
                                      <p:tavLst>
                                        <p:tav tm="0">
                                          <p:val>
                                            <p:strVal val="#ppt_x"/>
                                          </p:val>
                                        </p:tav>
                                        <p:tav tm="100000">
                                          <p:val>
                                            <p:strVal val="#ppt_x"/>
                                          </p:val>
                                        </p:tav>
                                      </p:tavLst>
                                    </p:anim>
                                    <p:anim calcmode="lin" valueType="num">
                                      <p:cBhvr additive="base">
                                        <p:cTn id="66" dur="500" fill="hold"/>
                                        <p:tgtEl>
                                          <p:spTgt spid="1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2"/>
                                        </p:tgtEl>
                                        <p:attrNameLst>
                                          <p:attrName>style.visibility</p:attrName>
                                        </p:attrNameLst>
                                      </p:cBhvr>
                                      <p:to>
                                        <p:strVal val="visible"/>
                                      </p:to>
                                    </p:set>
                                    <p:anim calcmode="lin" valueType="num">
                                      <p:cBhvr additive="base">
                                        <p:cTn id="69" dur="500" fill="hold"/>
                                        <p:tgtEl>
                                          <p:spTgt spid="112"/>
                                        </p:tgtEl>
                                        <p:attrNameLst>
                                          <p:attrName>ppt_x</p:attrName>
                                        </p:attrNameLst>
                                      </p:cBhvr>
                                      <p:tavLst>
                                        <p:tav tm="0">
                                          <p:val>
                                            <p:strVal val="#ppt_x"/>
                                          </p:val>
                                        </p:tav>
                                        <p:tav tm="100000">
                                          <p:val>
                                            <p:strVal val="#ppt_x"/>
                                          </p:val>
                                        </p:tav>
                                      </p:tavLst>
                                    </p:anim>
                                    <p:anim calcmode="lin" valueType="num">
                                      <p:cBhvr additive="base">
                                        <p:cTn id="70" dur="500" fill="hold"/>
                                        <p:tgtEl>
                                          <p:spTgt spid="1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ppt_x"/>
                                          </p:val>
                                        </p:tav>
                                        <p:tav tm="100000">
                                          <p:val>
                                            <p:strVal val="#ppt_x"/>
                                          </p:val>
                                        </p:tav>
                                      </p:tavLst>
                                    </p:anim>
                                    <p:anim calcmode="lin" valueType="num">
                                      <p:cBhvr additive="base">
                                        <p:cTn id="8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5"/>
                                        </p:tgtEl>
                                        <p:attrNameLst>
                                          <p:attrName>style.visibility</p:attrName>
                                        </p:attrNameLst>
                                      </p:cBhvr>
                                      <p:to>
                                        <p:strVal val="visible"/>
                                      </p:to>
                                    </p:set>
                                    <p:anim calcmode="lin" valueType="num">
                                      <p:cBhvr additive="base">
                                        <p:cTn id="85" dur="500" fill="hold"/>
                                        <p:tgtEl>
                                          <p:spTgt spid="115"/>
                                        </p:tgtEl>
                                        <p:attrNameLst>
                                          <p:attrName>ppt_x</p:attrName>
                                        </p:attrNameLst>
                                      </p:cBhvr>
                                      <p:tavLst>
                                        <p:tav tm="0">
                                          <p:val>
                                            <p:strVal val="#ppt_x"/>
                                          </p:val>
                                        </p:tav>
                                        <p:tav tm="100000">
                                          <p:val>
                                            <p:strVal val="#ppt_x"/>
                                          </p:val>
                                        </p:tav>
                                      </p:tavLst>
                                    </p:anim>
                                    <p:anim calcmode="lin" valueType="num">
                                      <p:cBhvr additive="base">
                                        <p:cTn id="86" dur="500" fill="hold"/>
                                        <p:tgtEl>
                                          <p:spTgt spid="1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anim calcmode="lin" valueType="num">
                                      <p:cBhvr additive="base">
                                        <p:cTn id="89" dur="500" fill="hold"/>
                                        <p:tgtEl>
                                          <p:spTgt spid="116"/>
                                        </p:tgtEl>
                                        <p:attrNameLst>
                                          <p:attrName>ppt_x</p:attrName>
                                        </p:attrNameLst>
                                      </p:cBhvr>
                                      <p:tavLst>
                                        <p:tav tm="0">
                                          <p:val>
                                            <p:strVal val="#ppt_x"/>
                                          </p:val>
                                        </p:tav>
                                        <p:tav tm="100000">
                                          <p:val>
                                            <p:strVal val="#ppt_x"/>
                                          </p:val>
                                        </p:tav>
                                      </p:tavLst>
                                    </p:anim>
                                    <p:anim calcmode="lin" valueType="num">
                                      <p:cBhvr additive="base">
                                        <p:cTn id="90" dur="500" fill="hold"/>
                                        <p:tgtEl>
                                          <p:spTgt spid="1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8"/>
                                        </p:tgtEl>
                                        <p:attrNameLst>
                                          <p:attrName>style.visibility</p:attrName>
                                        </p:attrNameLst>
                                      </p:cBhvr>
                                      <p:to>
                                        <p:strVal val="visible"/>
                                      </p:to>
                                    </p:set>
                                    <p:anim calcmode="lin" valueType="num">
                                      <p:cBhvr additive="base">
                                        <p:cTn id="99" dur="500" fill="hold"/>
                                        <p:tgtEl>
                                          <p:spTgt spid="118"/>
                                        </p:tgtEl>
                                        <p:attrNameLst>
                                          <p:attrName>ppt_x</p:attrName>
                                        </p:attrNameLst>
                                      </p:cBhvr>
                                      <p:tavLst>
                                        <p:tav tm="0">
                                          <p:val>
                                            <p:strVal val="#ppt_x"/>
                                          </p:val>
                                        </p:tav>
                                        <p:tav tm="100000">
                                          <p:val>
                                            <p:strVal val="#ppt_x"/>
                                          </p:val>
                                        </p:tav>
                                      </p:tavLst>
                                    </p:anim>
                                    <p:anim calcmode="lin" valueType="num">
                                      <p:cBhvr additive="base">
                                        <p:cTn id="10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19"/>
                                        </p:tgtEl>
                                        <p:attrNameLst>
                                          <p:attrName>style.visibility</p:attrName>
                                        </p:attrNameLst>
                                      </p:cBhvr>
                                      <p:to>
                                        <p:strVal val="visible"/>
                                      </p:to>
                                    </p:set>
                                    <p:anim calcmode="lin" valueType="num">
                                      <p:cBhvr additive="base">
                                        <p:cTn id="105" dur="500" fill="hold"/>
                                        <p:tgtEl>
                                          <p:spTgt spid="119"/>
                                        </p:tgtEl>
                                        <p:attrNameLst>
                                          <p:attrName>ppt_x</p:attrName>
                                        </p:attrNameLst>
                                      </p:cBhvr>
                                      <p:tavLst>
                                        <p:tav tm="0">
                                          <p:val>
                                            <p:strVal val="#ppt_x"/>
                                          </p:val>
                                        </p:tav>
                                        <p:tav tm="100000">
                                          <p:val>
                                            <p:strVal val="#ppt_x"/>
                                          </p:val>
                                        </p:tav>
                                      </p:tavLst>
                                    </p:anim>
                                    <p:anim calcmode="lin" valueType="num">
                                      <p:cBhvr additive="base">
                                        <p:cTn id="106" dur="500" fill="hold"/>
                                        <p:tgtEl>
                                          <p:spTgt spid="11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20"/>
                                        </p:tgtEl>
                                        <p:attrNameLst>
                                          <p:attrName>style.visibility</p:attrName>
                                        </p:attrNameLst>
                                      </p:cBhvr>
                                      <p:to>
                                        <p:strVal val="visible"/>
                                      </p:to>
                                    </p:set>
                                    <p:anim calcmode="lin" valueType="num">
                                      <p:cBhvr additive="base">
                                        <p:cTn id="109" dur="500" fill="hold"/>
                                        <p:tgtEl>
                                          <p:spTgt spid="120"/>
                                        </p:tgtEl>
                                        <p:attrNameLst>
                                          <p:attrName>ppt_x</p:attrName>
                                        </p:attrNameLst>
                                      </p:cBhvr>
                                      <p:tavLst>
                                        <p:tav tm="0">
                                          <p:val>
                                            <p:strVal val="#ppt_x"/>
                                          </p:val>
                                        </p:tav>
                                        <p:tav tm="100000">
                                          <p:val>
                                            <p:strVal val="#ppt_x"/>
                                          </p:val>
                                        </p:tav>
                                      </p:tavLst>
                                    </p:anim>
                                    <p:anim calcmode="lin" valueType="num">
                                      <p:cBhvr additive="base">
                                        <p:cTn id="11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48" grpId="0" animBg="1"/>
      <p:bldP spid="49" grpId="0" animBg="1"/>
      <p:bldP spid="119" grpId="0" animBg="1"/>
      <p:bldP spid="1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525922" y="3624385"/>
            <a:ext cx="3589104" cy="2229916"/>
          </a:xfrm>
          <a:prstGeom prst="rect">
            <a:avLst/>
          </a:prstGeom>
          <a:noFill/>
          <a:ln>
            <a:noFill/>
          </a:ln>
        </p:spPr>
      </p:pic>
      <p:grpSp>
        <p:nvGrpSpPr>
          <p:cNvPr id="37" name="Group 36"/>
          <p:cNvGrpSpPr/>
          <p:nvPr/>
        </p:nvGrpSpPr>
        <p:grpSpPr>
          <a:xfrm>
            <a:off x="304887" y="1203718"/>
            <a:ext cx="1754371" cy="2183300"/>
            <a:chOff x="8215764" y="2164438"/>
            <a:chExt cx="1719680" cy="1947553"/>
          </a:xfrm>
        </p:grpSpPr>
        <p:sp>
          <p:nvSpPr>
            <p:cNvPr id="38" name="Rectangle 37"/>
            <p:cNvSpPr/>
            <p:nvPr/>
          </p:nvSpPr>
          <p:spPr bwMode="auto">
            <a:xfrm>
              <a:off x="8215764" y="2164438"/>
              <a:ext cx="1719680" cy="1947553"/>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Marketplace</a:t>
              </a:r>
            </a:p>
          </p:txBody>
        </p:sp>
        <p:pic>
          <p:nvPicPr>
            <p:cNvPr id="40" name="Picture 3" descr="\\tk2offfsm03\FileShares\IPOAWSFS101\SharedFolders\OODESIGN\PROJECTS\O15\O15_REDESIGN\WORKING_FILES\10_10_11\Screens\To Becca\Add-ins_V24.jp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42920" y="2639412"/>
              <a:ext cx="865370" cy="1341140"/>
            </a:xfrm>
            <a:prstGeom prst="rect">
              <a:avLst/>
            </a:prstGeom>
            <a:solidFill>
              <a:schemeClr val="bg1">
                <a:lumMod val="95000"/>
              </a:schemeClr>
            </a:solidFill>
            <a:ln>
              <a:noFill/>
            </a:ln>
            <a:extLst/>
          </p:spPr>
        </p:pic>
      </p:grpSp>
      <p:sp>
        <p:nvSpPr>
          <p:cNvPr id="41" name="Title 1"/>
          <p:cNvSpPr>
            <a:spLocks noGrp="1"/>
          </p:cNvSpPr>
          <p:nvPr>
            <p:ph type="title"/>
          </p:nvPr>
        </p:nvSpPr>
        <p:spPr>
          <a:xfrm>
            <a:off x="268215" y="275913"/>
            <a:ext cx="11601993" cy="777971"/>
          </a:xfrm>
        </p:spPr>
        <p:txBody>
          <a:bodyPr/>
          <a:lstStyle/>
          <a:p>
            <a:r>
              <a:rPr lang="en-US" dirty="0" smtClean="0"/>
              <a:t>SP app upgrade process</a:t>
            </a:r>
            <a:endParaRPr lang="en-US" dirty="0"/>
          </a:p>
        </p:txBody>
      </p:sp>
      <p:grpSp>
        <p:nvGrpSpPr>
          <p:cNvPr id="42" name="Group 41"/>
          <p:cNvGrpSpPr/>
          <p:nvPr/>
        </p:nvGrpSpPr>
        <p:grpSpPr>
          <a:xfrm>
            <a:off x="7686097" y="2165810"/>
            <a:ext cx="4466759" cy="3841179"/>
            <a:chOff x="4724610" y="1693700"/>
            <a:chExt cx="3284680" cy="3766738"/>
          </a:xfrm>
        </p:grpSpPr>
        <p:sp>
          <p:nvSpPr>
            <p:cNvPr id="48" name="Rectangle 47"/>
            <p:cNvSpPr/>
            <p:nvPr/>
          </p:nvSpPr>
          <p:spPr>
            <a:xfrm>
              <a:off x="4724610" y="3054331"/>
              <a:ext cx="1073207" cy="888259"/>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6521" tIns="149217" rIns="186521" bIns="149217" rtlCol="0" anchor="t"/>
            <a:lstStyle/>
            <a:p>
              <a:pPr defTabSz="932468"/>
              <a:r>
                <a:rPr lang="en-US" sz="1873" dirty="0">
                  <a:gradFill>
                    <a:gsLst>
                      <a:gs pos="0">
                        <a:schemeClr val="bg1"/>
                      </a:gs>
                      <a:gs pos="74000">
                        <a:schemeClr val="bg1"/>
                      </a:gs>
                    </a:gsLst>
                    <a:lin ang="5400000" scaled="0"/>
                  </a:gradFill>
                </a:rPr>
                <a:t>Parent site</a:t>
              </a:r>
            </a:p>
          </p:txBody>
        </p:sp>
        <p:sp>
          <p:nvSpPr>
            <p:cNvPr id="49" name="Rectangle 48"/>
            <p:cNvSpPr/>
            <p:nvPr/>
          </p:nvSpPr>
          <p:spPr>
            <a:xfrm>
              <a:off x="6436147" y="2653193"/>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A</a:t>
              </a:r>
            </a:p>
          </p:txBody>
        </p:sp>
        <p:sp>
          <p:nvSpPr>
            <p:cNvPr id="50" name="Rectangle 49"/>
            <p:cNvSpPr/>
            <p:nvPr/>
          </p:nvSpPr>
          <p:spPr>
            <a:xfrm>
              <a:off x="6436147" y="3612686"/>
              <a:ext cx="1573143"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B</a:t>
              </a:r>
            </a:p>
          </p:txBody>
        </p:sp>
        <p:sp>
          <p:nvSpPr>
            <p:cNvPr id="56" name="Rectangle 55"/>
            <p:cNvSpPr/>
            <p:nvPr/>
          </p:nvSpPr>
          <p:spPr>
            <a:xfrm>
              <a:off x="6436147" y="4572179"/>
              <a:ext cx="1573141" cy="8882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lnSpc>
                  <a:spcPct val="90000"/>
                </a:lnSpc>
              </a:pPr>
              <a:r>
                <a:rPr lang="en-US" sz="1873" dirty="0">
                  <a:gradFill>
                    <a:gsLst>
                      <a:gs pos="1250">
                        <a:schemeClr val="tx1"/>
                      </a:gs>
                      <a:gs pos="100000">
                        <a:schemeClr val="tx1"/>
                      </a:gs>
                    </a:gsLst>
                    <a:lin ang="5400000" scaled="0"/>
                  </a:gradFill>
                </a:rPr>
                <a:t>Child </a:t>
              </a:r>
              <a:br>
                <a:rPr lang="en-US" sz="1873" dirty="0">
                  <a:gradFill>
                    <a:gsLst>
                      <a:gs pos="1250">
                        <a:schemeClr val="tx1"/>
                      </a:gs>
                      <a:gs pos="100000">
                        <a:schemeClr val="tx1"/>
                      </a:gs>
                    </a:gsLst>
                    <a:lin ang="5400000" scaled="0"/>
                  </a:gradFill>
                </a:rPr>
              </a:br>
              <a:r>
                <a:rPr lang="en-US" sz="1873" dirty="0">
                  <a:gradFill>
                    <a:gsLst>
                      <a:gs pos="1250">
                        <a:schemeClr val="tx1"/>
                      </a:gs>
                      <a:gs pos="100000">
                        <a:schemeClr val="tx1"/>
                      </a:gs>
                    </a:gsLst>
                    <a:lin ang="5400000" scaled="0"/>
                  </a:gradFill>
                </a:rPr>
                <a:t>Site C</a:t>
              </a:r>
            </a:p>
          </p:txBody>
        </p:sp>
        <p:sp>
          <p:nvSpPr>
            <p:cNvPr id="57" name="Rectangle 56"/>
            <p:cNvSpPr/>
            <p:nvPr/>
          </p:nvSpPr>
          <p:spPr>
            <a:xfrm>
              <a:off x="6626294" y="1693700"/>
              <a:ext cx="1382995" cy="8882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58" name="Straight Connector 57"/>
            <p:cNvCxnSpPr>
              <a:stCxn id="48" idx="3"/>
              <a:endCxn id="97" idx="1"/>
            </p:cNvCxnSpPr>
            <p:nvPr/>
          </p:nvCxnSpPr>
          <p:spPr>
            <a:xfrm flipV="1">
              <a:off x="5797817" y="2141207"/>
              <a:ext cx="638330" cy="13572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3"/>
              <a:endCxn id="49" idx="1"/>
            </p:cNvCxnSpPr>
            <p:nvPr/>
          </p:nvCxnSpPr>
          <p:spPr>
            <a:xfrm flipV="1">
              <a:off x="5797817" y="3097323"/>
              <a:ext cx="638330" cy="40113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3"/>
              <a:endCxn id="50" idx="1"/>
            </p:cNvCxnSpPr>
            <p:nvPr/>
          </p:nvCxnSpPr>
          <p:spPr>
            <a:xfrm>
              <a:off x="5797817" y="3498461"/>
              <a:ext cx="638330" cy="55835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8" idx="3"/>
              <a:endCxn id="56" idx="1"/>
            </p:cNvCxnSpPr>
            <p:nvPr/>
          </p:nvCxnSpPr>
          <p:spPr>
            <a:xfrm>
              <a:off x="5797817" y="3498461"/>
              <a:ext cx="638330" cy="1517848"/>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2178076" y="1203717"/>
            <a:ext cx="2434490" cy="1101363"/>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a:gradFill>
                  <a:gsLst>
                    <a:gs pos="4000">
                      <a:schemeClr val="tx1"/>
                    </a:gs>
                    <a:gs pos="100000">
                      <a:schemeClr val="tx1"/>
                    </a:gs>
                  </a:gsLst>
                  <a:lin ang="5400000" scaled="0"/>
                </a:gradFill>
              </a:rPr>
              <a:t>App</a:t>
            </a:r>
            <a:br>
              <a:rPr lang="en-US" sz="2856" dirty="0">
                <a:gradFill>
                  <a:gsLst>
                    <a:gs pos="4000">
                      <a:schemeClr val="tx1"/>
                    </a:gs>
                    <a:gs pos="100000">
                      <a:schemeClr val="tx1"/>
                    </a:gs>
                  </a:gsLst>
                  <a:lin ang="5400000" scaled="0"/>
                </a:gradFill>
              </a:rPr>
            </a:br>
            <a:r>
              <a:rPr lang="en-US" sz="1836" dirty="0">
                <a:gradFill>
                  <a:gsLst>
                    <a:gs pos="4000">
                      <a:schemeClr val="tx1"/>
                    </a:gs>
                    <a:gs pos="100000">
                      <a:schemeClr val="tx1"/>
                    </a:gs>
                  </a:gsLst>
                  <a:lin ang="5400000" scaled="0"/>
                </a:gradFill>
                <a:latin typeface="+mn-lt"/>
              </a:rPr>
              <a:t>1.0.0.0</a:t>
            </a:r>
            <a:endParaRPr lang="en-US" sz="2856" dirty="0">
              <a:gradFill>
                <a:gsLst>
                  <a:gs pos="4000">
                    <a:schemeClr val="tx1"/>
                  </a:gs>
                  <a:gs pos="100000">
                    <a:schemeClr val="tx1"/>
                  </a:gs>
                </a:gsLst>
                <a:lin ang="5400000" scaled="0"/>
              </a:gradFill>
              <a:latin typeface="+mn-lt"/>
            </a:endParaRPr>
          </a:p>
        </p:txBody>
      </p:sp>
      <p:grpSp>
        <p:nvGrpSpPr>
          <p:cNvPr id="63" name="Group 19"/>
          <p:cNvGrpSpPr>
            <a:grpSpLocks noChangeAspect="1"/>
          </p:cNvGrpSpPr>
          <p:nvPr/>
        </p:nvGrpSpPr>
        <p:grpSpPr bwMode="auto">
          <a:xfrm flipH="1">
            <a:off x="315135" y="3505218"/>
            <a:ext cx="1848209" cy="3294724"/>
            <a:chOff x="3792" y="2554"/>
            <a:chExt cx="888" cy="1583"/>
          </a:xfrm>
        </p:grpSpPr>
        <p:sp>
          <p:nvSpPr>
            <p:cNvPr id="64" name="Freeform 20"/>
            <p:cNvSpPr>
              <a:spLocks/>
            </p:cNvSpPr>
            <p:nvPr/>
          </p:nvSpPr>
          <p:spPr bwMode="auto">
            <a:xfrm>
              <a:off x="4295" y="2698"/>
              <a:ext cx="265" cy="54"/>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5" name="Rectangle 21"/>
            <p:cNvSpPr>
              <a:spLocks noChangeArrowheads="1"/>
            </p:cNvSpPr>
            <p:nvPr/>
          </p:nvSpPr>
          <p:spPr bwMode="auto">
            <a:xfrm>
              <a:off x="4282" y="3425"/>
              <a:ext cx="291" cy="97"/>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6" name="Rectangle 22"/>
            <p:cNvSpPr>
              <a:spLocks noChangeArrowheads="1"/>
            </p:cNvSpPr>
            <p:nvPr/>
          </p:nvSpPr>
          <p:spPr bwMode="auto">
            <a:xfrm>
              <a:off x="4282" y="3425"/>
              <a:ext cx="75"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7" name="Freeform 23"/>
            <p:cNvSpPr>
              <a:spLocks/>
            </p:cNvSpPr>
            <p:nvPr/>
          </p:nvSpPr>
          <p:spPr bwMode="auto">
            <a:xfrm>
              <a:off x="4183"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24"/>
            <p:cNvSpPr>
              <a:spLocks noChangeArrowheads="1"/>
            </p:cNvSpPr>
            <p:nvPr/>
          </p:nvSpPr>
          <p:spPr bwMode="auto">
            <a:xfrm>
              <a:off x="4499" y="3425"/>
              <a:ext cx="74" cy="63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69" name="Freeform 25"/>
            <p:cNvSpPr>
              <a:spLocks/>
            </p:cNvSpPr>
            <p:nvPr/>
          </p:nvSpPr>
          <p:spPr bwMode="auto">
            <a:xfrm>
              <a:off x="4399" y="4046"/>
              <a:ext cx="174" cy="91"/>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EA42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0" name="Freeform 26"/>
            <p:cNvSpPr>
              <a:spLocks/>
            </p:cNvSpPr>
            <p:nvPr/>
          </p:nvSpPr>
          <p:spPr bwMode="auto">
            <a:xfrm>
              <a:off x="4175" y="2903"/>
              <a:ext cx="505" cy="522"/>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1" name="Freeform 27"/>
            <p:cNvSpPr>
              <a:spLocks/>
            </p:cNvSpPr>
            <p:nvPr/>
          </p:nvSpPr>
          <p:spPr bwMode="auto">
            <a:xfrm>
              <a:off x="4088" y="3100"/>
              <a:ext cx="180" cy="269"/>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2" name="Rectangle 28"/>
            <p:cNvSpPr>
              <a:spLocks noChangeArrowheads="1"/>
            </p:cNvSpPr>
            <p:nvPr/>
          </p:nvSpPr>
          <p:spPr bwMode="auto">
            <a:xfrm>
              <a:off x="4588" y="3100"/>
              <a:ext cx="78" cy="46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3" name="Freeform 29"/>
            <p:cNvSpPr>
              <a:spLocks/>
            </p:cNvSpPr>
            <p:nvPr/>
          </p:nvSpPr>
          <p:spPr bwMode="auto">
            <a:xfrm>
              <a:off x="4588" y="3487"/>
              <a:ext cx="78" cy="156"/>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4" name="Freeform 30"/>
            <p:cNvSpPr>
              <a:spLocks/>
            </p:cNvSpPr>
            <p:nvPr/>
          </p:nvSpPr>
          <p:spPr bwMode="auto">
            <a:xfrm>
              <a:off x="4010" y="3289"/>
              <a:ext cx="158" cy="80"/>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5" name="Rectangle 31"/>
            <p:cNvSpPr>
              <a:spLocks noChangeArrowheads="1"/>
            </p:cNvSpPr>
            <p:nvPr/>
          </p:nvSpPr>
          <p:spPr bwMode="auto">
            <a:xfrm>
              <a:off x="4588" y="3467"/>
              <a:ext cx="79" cy="4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6" name="Rectangle 32"/>
            <p:cNvSpPr>
              <a:spLocks noChangeArrowheads="1"/>
            </p:cNvSpPr>
            <p:nvPr/>
          </p:nvSpPr>
          <p:spPr bwMode="auto">
            <a:xfrm>
              <a:off x="3887" y="3253"/>
              <a:ext cx="34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7" name="Freeform 33"/>
            <p:cNvSpPr>
              <a:spLocks/>
            </p:cNvSpPr>
            <p:nvPr/>
          </p:nvSpPr>
          <p:spPr bwMode="auto">
            <a:xfrm>
              <a:off x="3792" y="3079"/>
              <a:ext cx="362" cy="174"/>
            </a:xfrm>
            <a:custGeom>
              <a:avLst/>
              <a:gdLst>
                <a:gd name="T0" fmla="*/ 267 w 362"/>
                <a:gd name="T1" fmla="*/ 0 h 174"/>
                <a:gd name="T2" fmla="*/ 0 w 362"/>
                <a:gd name="T3" fmla="*/ 0 h 174"/>
                <a:gd name="T4" fmla="*/ 95 w 362"/>
                <a:gd name="T5" fmla="*/ 174 h 174"/>
                <a:gd name="T6" fmla="*/ 362 w 362"/>
                <a:gd name="T7" fmla="*/ 174 h 174"/>
                <a:gd name="T8" fmla="*/ 267 w 362"/>
                <a:gd name="T9" fmla="*/ 0 h 174"/>
              </a:gdLst>
              <a:ahLst/>
              <a:cxnLst>
                <a:cxn ang="0">
                  <a:pos x="T0" y="T1"/>
                </a:cxn>
                <a:cxn ang="0">
                  <a:pos x="T2" y="T3"/>
                </a:cxn>
                <a:cxn ang="0">
                  <a:pos x="T4" y="T5"/>
                </a:cxn>
                <a:cxn ang="0">
                  <a:pos x="T6" y="T7"/>
                </a:cxn>
                <a:cxn ang="0">
                  <a:pos x="T8" y="T9"/>
                </a:cxn>
              </a:cxnLst>
              <a:rect l="0" t="0" r="r" b="b"/>
              <a:pathLst>
                <a:path w="362" h="174">
                  <a:moveTo>
                    <a:pt x="267" y="0"/>
                  </a:moveTo>
                  <a:lnTo>
                    <a:pt x="0" y="0"/>
                  </a:lnTo>
                  <a:lnTo>
                    <a:pt x="95" y="174"/>
                  </a:lnTo>
                  <a:lnTo>
                    <a:pt x="362" y="174"/>
                  </a:lnTo>
                  <a:lnTo>
                    <a:pt x="2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8" name="Rectangle 34"/>
            <p:cNvSpPr>
              <a:spLocks noChangeArrowheads="1"/>
            </p:cNvSpPr>
            <p:nvPr/>
          </p:nvSpPr>
          <p:spPr bwMode="auto">
            <a:xfrm>
              <a:off x="4154" y="3253"/>
              <a:ext cx="79"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9" name="Freeform 35"/>
            <p:cNvSpPr>
              <a:spLocks/>
            </p:cNvSpPr>
            <p:nvPr/>
          </p:nvSpPr>
          <p:spPr bwMode="auto">
            <a:xfrm>
              <a:off x="4382" y="2796"/>
              <a:ext cx="91" cy="152"/>
            </a:xfrm>
            <a:custGeom>
              <a:avLst/>
              <a:gdLst>
                <a:gd name="T0" fmla="*/ 46 w 91"/>
                <a:gd name="T1" fmla="*/ 152 h 152"/>
                <a:gd name="T2" fmla="*/ 0 w 91"/>
                <a:gd name="T3" fmla="*/ 107 h 152"/>
                <a:gd name="T4" fmla="*/ 0 w 91"/>
                <a:gd name="T5" fmla="*/ 0 h 152"/>
                <a:gd name="T6" fmla="*/ 91 w 91"/>
                <a:gd name="T7" fmla="*/ 0 h 152"/>
                <a:gd name="T8" fmla="*/ 91 w 91"/>
                <a:gd name="T9" fmla="*/ 107 h 152"/>
                <a:gd name="T10" fmla="*/ 46 w 91"/>
                <a:gd name="T11" fmla="*/ 152 h 152"/>
              </a:gdLst>
              <a:ahLst/>
              <a:cxnLst>
                <a:cxn ang="0">
                  <a:pos x="T0" y="T1"/>
                </a:cxn>
                <a:cxn ang="0">
                  <a:pos x="T2" y="T3"/>
                </a:cxn>
                <a:cxn ang="0">
                  <a:pos x="T4" y="T5"/>
                </a:cxn>
                <a:cxn ang="0">
                  <a:pos x="T6" y="T7"/>
                </a:cxn>
                <a:cxn ang="0">
                  <a:pos x="T8" y="T9"/>
                </a:cxn>
                <a:cxn ang="0">
                  <a:pos x="T10" y="T11"/>
                </a:cxn>
              </a:cxnLst>
              <a:rect l="0" t="0" r="r" b="b"/>
              <a:pathLst>
                <a:path w="91" h="152">
                  <a:moveTo>
                    <a:pt x="46" y="152"/>
                  </a:moveTo>
                  <a:lnTo>
                    <a:pt x="0" y="107"/>
                  </a:lnTo>
                  <a:lnTo>
                    <a:pt x="0" y="0"/>
                  </a:lnTo>
                  <a:lnTo>
                    <a:pt x="91" y="0"/>
                  </a:lnTo>
                  <a:lnTo>
                    <a:pt x="91" y="107"/>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0" name="Freeform 36"/>
            <p:cNvSpPr>
              <a:spLocks/>
            </p:cNvSpPr>
            <p:nvPr/>
          </p:nvSpPr>
          <p:spPr bwMode="auto">
            <a:xfrm>
              <a:off x="4382" y="2796"/>
              <a:ext cx="91" cy="81"/>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1" name="Freeform 37"/>
            <p:cNvSpPr>
              <a:spLocks/>
            </p:cNvSpPr>
            <p:nvPr/>
          </p:nvSpPr>
          <p:spPr bwMode="auto">
            <a:xfrm>
              <a:off x="4319" y="2554"/>
              <a:ext cx="218" cy="149"/>
            </a:xfrm>
            <a:custGeom>
              <a:avLst/>
              <a:gdLst>
                <a:gd name="T0" fmla="*/ 60 w 120"/>
                <a:gd name="T1" fmla="*/ 0 h 82"/>
                <a:gd name="T2" fmla="*/ 0 w 120"/>
                <a:gd name="T3" fmla="*/ 60 h 82"/>
                <a:gd name="T4" fmla="*/ 0 w 120"/>
                <a:gd name="T5" fmla="*/ 82 h 82"/>
                <a:gd name="T6" fmla="*/ 120 w 120"/>
                <a:gd name="T7" fmla="*/ 82 h 82"/>
                <a:gd name="T8" fmla="*/ 120 w 120"/>
                <a:gd name="T9" fmla="*/ 60 h 82"/>
                <a:gd name="T10" fmla="*/ 60 w 120"/>
                <a:gd name="T11" fmla="*/ 0 h 82"/>
              </a:gdLst>
              <a:ahLst/>
              <a:cxnLst>
                <a:cxn ang="0">
                  <a:pos x="T0" y="T1"/>
                </a:cxn>
                <a:cxn ang="0">
                  <a:pos x="T2" y="T3"/>
                </a:cxn>
                <a:cxn ang="0">
                  <a:pos x="T4" y="T5"/>
                </a:cxn>
                <a:cxn ang="0">
                  <a:pos x="T6" y="T7"/>
                </a:cxn>
                <a:cxn ang="0">
                  <a:pos x="T8" y="T9"/>
                </a:cxn>
                <a:cxn ang="0">
                  <a:pos x="T10" y="T11"/>
                </a:cxn>
              </a:cxnLst>
              <a:rect l="0" t="0" r="r" b="b"/>
              <a:pathLst>
                <a:path w="120" h="82">
                  <a:moveTo>
                    <a:pt x="60" y="0"/>
                  </a:moveTo>
                  <a:cubicBezTo>
                    <a:pt x="27" y="0"/>
                    <a:pt x="0" y="27"/>
                    <a:pt x="0" y="60"/>
                  </a:cubicBezTo>
                  <a:cubicBezTo>
                    <a:pt x="0" y="82"/>
                    <a:pt x="0" y="82"/>
                    <a:pt x="0" y="82"/>
                  </a:cubicBezTo>
                  <a:cubicBezTo>
                    <a:pt x="120" y="82"/>
                    <a:pt x="120" y="82"/>
                    <a:pt x="120" y="82"/>
                  </a:cubicBezTo>
                  <a:cubicBezTo>
                    <a:pt x="120" y="60"/>
                    <a:pt x="120" y="60"/>
                    <a:pt x="120" y="60"/>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2" name="Freeform 38"/>
            <p:cNvSpPr>
              <a:spLocks/>
            </p:cNvSpPr>
            <p:nvPr/>
          </p:nvSpPr>
          <p:spPr bwMode="auto">
            <a:xfrm>
              <a:off x="4319" y="2654"/>
              <a:ext cx="218" cy="205"/>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3" name="Rectangle 39"/>
            <p:cNvSpPr>
              <a:spLocks noChangeArrowheads="1"/>
            </p:cNvSpPr>
            <p:nvPr/>
          </p:nvSpPr>
          <p:spPr bwMode="auto">
            <a:xfrm>
              <a:off x="4588"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84" name="Rectangle 40"/>
            <p:cNvSpPr>
              <a:spLocks noChangeArrowheads="1"/>
            </p:cNvSpPr>
            <p:nvPr/>
          </p:nvSpPr>
          <p:spPr bwMode="auto">
            <a:xfrm>
              <a:off x="4190" y="3100"/>
              <a:ext cx="78" cy="2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85" name="Group 84"/>
          <p:cNvGrpSpPr/>
          <p:nvPr/>
        </p:nvGrpSpPr>
        <p:grpSpPr>
          <a:xfrm>
            <a:off x="2525922" y="5854301"/>
            <a:ext cx="3589104" cy="652815"/>
            <a:chOff x="2128161" y="6049480"/>
            <a:chExt cx="4066458" cy="640073"/>
          </a:xfrm>
        </p:grpSpPr>
        <p:sp>
          <p:nvSpPr>
            <p:cNvPr id="86" name="Rectangle 85"/>
            <p:cNvSpPr/>
            <p:nvPr/>
          </p:nvSpPr>
          <p:spPr>
            <a:xfrm>
              <a:off x="2128161" y="6049480"/>
              <a:ext cx="4066458" cy="64007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32468"/>
              <a:r>
                <a:rPr lang="en-US" sz="2244" dirty="0">
                  <a:gradFill>
                    <a:gsLst>
                      <a:gs pos="1250">
                        <a:schemeClr val="tx1"/>
                      </a:gs>
                      <a:gs pos="100000">
                        <a:schemeClr val="tx1"/>
                      </a:gs>
                    </a:gsLst>
                    <a:lin ang="5400000" scaled="0"/>
                  </a:gradFill>
                </a:rPr>
                <a:t>New version available</a:t>
              </a:r>
            </a:p>
          </p:txBody>
        </p:sp>
        <p:sp>
          <p:nvSpPr>
            <p:cNvPr id="87" name="5-Point Star 86"/>
            <p:cNvSpPr/>
            <p:nvPr/>
          </p:nvSpPr>
          <p:spPr bwMode="auto">
            <a:xfrm>
              <a:off x="2214558" y="6148322"/>
              <a:ext cx="574525" cy="442389"/>
            </a:xfrm>
            <a:prstGeom prst="star5">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2244" dirty="0"/>
            </a:p>
          </p:txBody>
        </p:sp>
      </p:grpSp>
      <p:sp>
        <p:nvSpPr>
          <p:cNvPr id="88" name="Freeform 11"/>
          <p:cNvSpPr>
            <a:spLocks noChangeAspect="1" noEditPoints="1"/>
          </p:cNvSpPr>
          <p:nvPr/>
        </p:nvSpPr>
        <p:spPr bwMode="auto">
          <a:xfrm>
            <a:off x="3325290" y="1337990"/>
            <a:ext cx="951653" cy="832821"/>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3"/>
          </a:solidFill>
          <a:ln>
            <a:noFill/>
          </a:ln>
          <a:extLst/>
        </p:spPr>
        <p:txBody>
          <a:bodyPr vert="horz" wrap="square" lIns="93260" tIns="46630" rIns="93260" bIns="46630" numCol="1" anchor="t" anchorCtr="0" compatLnSpc="1">
            <a:prstTxWarp prst="textNoShape">
              <a:avLst/>
            </a:prstTxWarp>
          </a:bodyPr>
          <a:lstStyle/>
          <a:p>
            <a:endParaRPr lang="en-US" sz="1873"/>
          </a:p>
        </p:txBody>
      </p:sp>
      <p:sp>
        <p:nvSpPr>
          <p:cNvPr id="89" name="Bent Arrow 88"/>
          <p:cNvSpPr/>
          <p:nvPr/>
        </p:nvSpPr>
        <p:spPr bwMode="auto">
          <a:xfrm rot="5400000">
            <a:off x="2197215" y="2376560"/>
            <a:ext cx="1004787" cy="1072525"/>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p:cNvGrpSpPr/>
          <p:nvPr/>
        </p:nvGrpSpPr>
        <p:grpSpPr>
          <a:xfrm>
            <a:off x="2178072" y="1206630"/>
            <a:ext cx="2434490" cy="1101363"/>
            <a:chOff x="2117877" y="1216726"/>
            <a:chExt cx="2386972" cy="1079866"/>
          </a:xfrm>
        </p:grpSpPr>
        <p:sp>
          <p:nvSpPr>
            <p:cNvPr id="91" name="TextBox 90"/>
            <p:cNvSpPr txBox="1"/>
            <p:nvPr/>
          </p:nvSpPr>
          <p:spPr>
            <a:xfrm>
              <a:off x="2117877" y="1216726"/>
              <a:ext cx="2386972" cy="1079866"/>
            </a:xfrm>
            <a:prstGeom prst="rect">
              <a:avLst/>
            </a:prstGeom>
            <a:solidFill>
              <a:schemeClr val="accent3"/>
            </a:solidFill>
            <a:ln>
              <a:noFill/>
            </a:ln>
          </p:spPr>
          <p:style>
            <a:lnRef idx="1">
              <a:schemeClr val="accent6"/>
            </a:lnRef>
            <a:fillRef idx="3">
              <a:schemeClr val="accent6"/>
            </a:fillRef>
            <a:effectRef idx="2">
              <a:schemeClr val="accent6"/>
            </a:effectRef>
            <a:fontRef idx="minor">
              <a:schemeClr val="lt1"/>
            </a:fontRef>
          </p:style>
          <p:txBody>
            <a:bodyPr lIns="186521" tIns="149217" rIns="186521" bIns="149217" rtlCol="0" anchor="t" anchorCtr="0"/>
            <a:lstStyle>
              <a:defPPr>
                <a:defRPr lang="en-US"/>
              </a:defPPr>
              <a:lvl1pPr defTabSz="914274">
                <a:defRPr sz="2800">
                  <a:gradFill>
                    <a:gsLst>
                      <a:gs pos="1250">
                        <a:schemeClr val="bg2"/>
                      </a:gs>
                      <a:gs pos="100000">
                        <a:schemeClr val="bg2"/>
                      </a:gs>
                    </a:gsLst>
                    <a:lin ang="5400000" scaled="0"/>
                  </a:gradFill>
                  <a:latin typeface="+mj-lt"/>
                </a:defRPr>
              </a:lvl1pPr>
              <a:lvl2pPr marL="457137" defTabSz="914274">
                <a:defRPr>
                  <a:solidFill>
                    <a:schemeClr val="lt1"/>
                  </a:solidFill>
                </a:defRPr>
              </a:lvl2pPr>
              <a:lvl3pPr marL="914274" defTabSz="914274">
                <a:defRPr>
                  <a:solidFill>
                    <a:schemeClr val="lt1"/>
                  </a:solidFill>
                </a:defRPr>
              </a:lvl3pPr>
              <a:lvl4pPr marL="1371411" defTabSz="914274">
                <a:defRPr>
                  <a:solidFill>
                    <a:schemeClr val="lt1"/>
                  </a:solidFill>
                </a:defRPr>
              </a:lvl4pPr>
              <a:lvl5pPr marL="1828547" defTabSz="914274">
                <a:defRPr>
                  <a:solidFill>
                    <a:schemeClr val="lt1"/>
                  </a:solidFill>
                </a:defRPr>
              </a:lvl5pPr>
              <a:lvl6pPr marL="2285685" defTabSz="914274">
                <a:defRPr>
                  <a:solidFill>
                    <a:schemeClr val="lt1"/>
                  </a:solidFill>
                </a:defRPr>
              </a:lvl6pPr>
              <a:lvl7pPr marL="2742821" defTabSz="914274">
                <a:defRPr>
                  <a:solidFill>
                    <a:schemeClr val="lt1"/>
                  </a:solidFill>
                </a:defRPr>
              </a:lvl7pPr>
              <a:lvl8pPr marL="3199958" defTabSz="914274">
                <a:defRPr>
                  <a:solidFill>
                    <a:schemeClr val="lt1"/>
                  </a:solidFill>
                </a:defRPr>
              </a:lvl8pPr>
              <a:lvl9pPr marL="3657096" defTabSz="914274">
                <a:defRPr>
                  <a:solidFill>
                    <a:schemeClr val="lt1"/>
                  </a:solidFill>
                </a:defRPr>
              </a:lvl9pPr>
            </a:lstStyle>
            <a:p>
              <a:r>
                <a:rPr lang="en-US" sz="2856" dirty="0" smtClean="0">
                  <a:gradFill>
                    <a:gsLst>
                      <a:gs pos="1250">
                        <a:schemeClr val="tx1"/>
                      </a:gs>
                      <a:gs pos="100000">
                        <a:schemeClr val="tx1"/>
                      </a:gs>
                    </a:gsLst>
                    <a:lin ang="5400000" scaled="0"/>
                  </a:gradFill>
                </a:rPr>
                <a:t>Add-in</a:t>
              </a:r>
              <a:r>
                <a:rPr lang="en-US" sz="2856" dirty="0">
                  <a:gradFill>
                    <a:gsLst>
                      <a:gs pos="1250">
                        <a:schemeClr val="tx1"/>
                      </a:gs>
                      <a:gs pos="100000">
                        <a:schemeClr val="tx1"/>
                      </a:gs>
                    </a:gsLst>
                    <a:lin ang="5400000" scaled="0"/>
                  </a:gradFill>
                </a:rPr>
                <a:t/>
              </a:r>
              <a:br>
                <a:rPr lang="en-US" sz="2856" dirty="0">
                  <a:gradFill>
                    <a:gsLst>
                      <a:gs pos="1250">
                        <a:schemeClr val="tx1"/>
                      </a:gs>
                      <a:gs pos="100000">
                        <a:schemeClr val="tx1"/>
                      </a:gs>
                    </a:gsLst>
                    <a:lin ang="5400000" scaled="0"/>
                  </a:gradFill>
                </a:rPr>
              </a:br>
              <a:r>
                <a:rPr lang="en-US" sz="1836" dirty="0">
                  <a:gradFill>
                    <a:gsLst>
                      <a:gs pos="1250">
                        <a:schemeClr val="tx1"/>
                      </a:gs>
                      <a:gs pos="100000">
                        <a:schemeClr val="tx1"/>
                      </a:gs>
                    </a:gsLst>
                    <a:lin ang="5400000" scaled="0"/>
                  </a:gradFill>
                  <a:latin typeface="+mn-lt"/>
                </a:rPr>
                <a:t>1.0.1.0</a:t>
              </a:r>
              <a:endParaRPr lang="en-US" sz="2856" dirty="0">
                <a:gradFill>
                  <a:gsLst>
                    <a:gs pos="1250">
                      <a:schemeClr val="tx1"/>
                    </a:gs>
                    <a:gs pos="100000">
                      <a:schemeClr val="tx1"/>
                    </a:gs>
                  </a:gsLst>
                  <a:lin ang="5400000" scaled="0"/>
                </a:gradFill>
                <a:latin typeface="+mn-lt"/>
              </a:endParaRPr>
            </a:p>
          </p:txBody>
        </p:sp>
        <p:sp>
          <p:nvSpPr>
            <p:cNvPr id="92" name="Freeform 11"/>
            <p:cNvSpPr>
              <a:spLocks noChangeAspect="1" noEditPoints="1"/>
            </p:cNvSpPr>
            <p:nvPr/>
          </p:nvSpPr>
          <p:spPr bwMode="auto">
            <a:xfrm>
              <a:off x="3400915" y="1348377"/>
              <a:ext cx="933078" cy="816565"/>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73"/>
            </a:p>
          </p:txBody>
        </p:sp>
      </p:grpSp>
      <p:cxnSp>
        <p:nvCxnSpPr>
          <p:cNvPr id="93" name="Straight Connector 92"/>
          <p:cNvCxnSpPr/>
          <p:nvPr/>
        </p:nvCxnSpPr>
        <p:spPr>
          <a:xfrm>
            <a:off x="1709617" y="4746937"/>
            <a:ext cx="816303"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9145527" y="1196520"/>
            <a:ext cx="3007327" cy="2809718"/>
            <a:chOff x="9020781" y="1209127"/>
            <a:chExt cx="2948627" cy="2754876"/>
          </a:xfrm>
        </p:grpSpPr>
        <p:sp>
          <p:nvSpPr>
            <p:cNvPr id="95" name="Rectangle 94"/>
            <p:cNvSpPr/>
            <p:nvPr/>
          </p:nvSpPr>
          <p:spPr>
            <a:xfrm>
              <a:off x="10125415" y="1209127"/>
              <a:ext cx="1843993" cy="88813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app</a:t>
              </a:r>
            </a:p>
            <a:p>
              <a:pPr defTabSz="932468"/>
              <a:r>
                <a:rPr lang="en-US" sz="1873" dirty="0">
                  <a:gradFill>
                    <a:gsLst>
                      <a:gs pos="1250">
                        <a:schemeClr val="tx1"/>
                      </a:gs>
                      <a:gs pos="100000">
                        <a:schemeClr val="tx1"/>
                      </a:gs>
                    </a:gsLst>
                    <a:lin ang="5400000" scaled="0"/>
                  </a:gradFill>
                </a:rPr>
                <a:t>V1.0.0.0</a:t>
              </a:r>
            </a:p>
          </p:txBody>
        </p:sp>
        <p:cxnSp>
          <p:nvCxnSpPr>
            <p:cNvPr id="96" name="Straight Connector 95"/>
            <p:cNvCxnSpPr>
              <a:stCxn id="48" idx="3"/>
              <a:endCxn id="98" idx="1"/>
            </p:cNvCxnSpPr>
            <p:nvPr/>
          </p:nvCxnSpPr>
          <p:spPr>
            <a:xfrm flipV="1">
              <a:off x="9020781" y="1653193"/>
              <a:ext cx="851107" cy="231081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grpSp>
      <p:sp>
        <p:nvSpPr>
          <p:cNvPr id="97" name="Rectangle 96"/>
          <p:cNvSpPr/>
          <p:nvPr/>
        </p:nvSpPr>
        <p:spPr>
          <a:xfrm>
            <a:off x="10013576" y="2169254"/>
            <a:ext cx="2139276"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8" name="Rectangle 97"/>
          <p:cNvSpPr/>
          <p:nvPr/>
        </p:nvSpPr>
        <p:spPr>
          <a:xfrm>
            <a:off x="10013576" y="1196519"/>
            <a:ext cx="2139273" cy="905813"/>
          </a:xfrm>
          <a:prstGeom prst="rect">
            <a:avLst/>
          </a:prstGeom>
          <a:solidFill>
            <a:schemeClr val="accent3"/>
          </a:solidFill>
          <a:ln w="31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468"/>
            <a:r>
              <a:rPr lang="en-US" sz="1873" dirty="0">
                <a:gradFill>
                  <a:gsLst>
                    <a:gs pos="1250">
                      <a:schemeClr val="tx1"/>
                    </a:gs>
                    <a:gs pos="100000">
                      <a:schemeClr val="tx1"/>
                    </a:gs>
                  </a:gsLst>
                  <a:lin ang="5400000" scaled="0"/>
                </a:gradFill>
              </a:rPr>
              <a:t>Meetings </a:t>
            </a:r>
            <a:r>
              <a:rPr lang="en-US" sz="1873" dirty="0" smtClean="0">
                <a:gradFill>
                  <a:gsLst>
                    <a:gs pos="1250">
                      <a:schemeClr val="tx1"/>
                    </a:gs>
                    <a:gs pos="100000">
                      <a:schemeClr val="tx1"/>
                    </a:gs>
                  </a:gsLst>
                  <a:lin ang="5400000" scaled="0"/>
                </a:gradFill>
              </a:rPr>
              <a:t>add-in</a:t>
            </a:r>
            <a:endParaRPr lang="en-US" sz="1873" dirty="0">
              <a:gradFill>
                <a:gsLst>
                  <a:gs pos="1250">
                    <a:schemeClr val="tx1"/>
                  </a:gs>
                  <a:gs pos="100000">
                    <a:schemeClr val="tx1"/>
                  </a:gs>
                </a:gsLst>
                <a:lin ang="5400000" scaled="0"/>
              </a:gradFill>
            </a:endParaRPr>
          </a:p>
          <a:p>
            <a:pPr defTabSz="932468"/>
            <a:r>
              <a:rPr lang="en-US" sz="1873"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V2.0.0.0</a:t>
            </a:r>
          </a:p>
        </p:txBody>
      </p:sp>
      <p:sp>
        <p:nvSpPr>
          <p:cNvPr id="99" name="Multiply 98"/>
          <p:cNvSpPr/>
          <p:nvPr/>
        </p:nvSpPr>
        <p:spPr>
          <a:xfrm>
            <a:off x="10627407" y="2099040"/>
            <a:ext cx="1170185" cy="1059292"/>
          </a:xfrm>
          <a:prstGeom prst="mathMultiply">
            <a:avLst>
              <a:gd name="adj1" fmla="val 17155"/>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lIns="111010" tIns="55505" rIns="111010" bIns="55505" rtlCol="0" anchor="ctr"/>
          <a:lstStyle/>
          <a:p>
            <a:pPr algn="ctr"/>
            <a:endParaRPr lang="en-US" sz="1800"/>
          </a:p>
        </p:txBody>
      </p:sp>
    </p:spTree>
    <p:extLst>
      <p:ext uri="{BB962C8B-B14F-4D97-AF65-F5344CB8AC3E}">
        <p14:creationId xmlns:p14="http://schemas.microsoft.com/office/powerpoint/2010/main" val="3883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8" grpId="0" animBg="1"/>
      <p:bldP spid="89" grpId="0" animBg="1"/>
      <p:bldP spid="97" grpId="0" animBg="1"/>
      <p:bldP spid="98" grpId="0" animBg="1"/>
      <p:bldP spid="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304800" y="3050777"/>
            <a:ext cx="9681882" cy="384308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1156362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0" y="471091"/>
            <a:ext cx="7460827" cy="5595620"/>
          </a:xfrm>
          <a:prstGeom prst="rect">
            <a:avLst/>
          </a:prstGeom>
          <a:ln w="38100" cap="sq">
            <a:noFill/>
            <a:prstDash val="solid"/>
            <a:miter lim="800000"/>
          </a:ln>
          <a:effectLst>
            <a:outerShdw blurRad="50800" dist="38100" dir="54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pic>
        <p:nvPicPr>
          <p:cNvPr id="3" name="Picture 2"/>
          <p:cNvPicPr>
            <a:picLocks noChangeAspect="1"/>
          </p:cNvPicPr>
          <p:nvPr/>
        </p:nvPicPr>
        <p:blipFill>
          <a:blip r:embed="rId4"/>
          <a:stretch>
            <a:fillRect/>
          </a:stretch>
        </p:blipFill>
        <p:spPr>
          <a:xfrm>
            <a:off x="3310553" y="2109866"/>
            <a:ext cx="10098336" cy="4884659"/>
          </a:xfrm>
          <a:prstGeom prst="rect">
            <a:avLst/>
          </a:prstGeom>
        </p:spPr>
      </p:pic>
    </p:spTree>
    <p:extLst>
      <p:ext uri="{BB962C8B-B14F-4D97-AF65-F5344CB8AC3E}">
        <p14:creationId xmlns:p14="http://schemas.microsoft.com/office/powerpoint/2010/main" val="49520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a:t>
            </a:r>
            <a:r>
              <a:rPr lang="en-US" sz="3600" dirty="0">
                <a:solidFill>
                  <a:schemeClr val="bg1">
                    <a:lumMod val="50000"/>
                  </a:schemeClr>
                </a:solidFill>
                <a:latin typeface="Segoe UI Light" panose="020B0502040204020203" pitchFamily="34" charset="0"/>
                <a:cs typeface="Segoe UI Light" panose="020B0502040204020203" pitchFamily="34" charset="0"/>
              </a:rPr>
              <a:t>model</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SharePoint 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85499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04800" y="4277480"/>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04800" y="1814806"/>
            <a:ext cx="9681882" cy="127138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25605472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9563" y="454866"/>
            <a:ext cx="7460827" cy="5888724"/>
          </a:xfrm>
          <a:prstGeom prst="rect">
            <a:avLst/>
          </a:prstGeom>
          <a:ln>
            <a:noFill/>
          </a:ln>
          <a:effectLst>
            <a:outerShdw blurRad="50800" dist="38100" dir="5400000" algn="tl" rotWithShape="0">
              <a:srgbClr val="333333">
                <a:alpha val="40000"/>
              </a:srgbClr>
            </a:outerShdw>
          </a:effectLst>
        </p:spPr>
      </p:pic>
      <p:pic>
        <p:nvPicPr>
          <p:cNvPr id="2" name="Picture 1"/>
          <p:cNvPicPr>
            <a:picLocks noChangeAspect="1"/>
          </p:cNvPicPr>
          <p:nvPr/>
        </p:nvPicPr>
        <p:blipFill>
          <a:blip r:embed="rId4"/>
          <a:stretch>
            <a:fillRect/>
          </a:stretch>
        </p:blipFill>
        <p:spPr>
          <a:xfrm>
            <a:off x="4705033" y="3315377"/>
            <a:ext cx="7460827" cy="3445890"/>
          </a:xfrm>
          <a:prstGeom prst="rect">
            <a:avLst/>
          </a:prstGeom>
          <a:ln>
            <a:noFill/>
          </a:ln>
          <a:effectLst>
            <a:outerShdw blurRad="50800" dist="38100" dir="5400000" algn="tl" rotWithShape="0">
              <a:srgbClr val="333333">
                <a:alpha val="40000"/>
              </a:srgbClr>
            </a:outerShdw>
          </a:effectLst>
        </p:spPr>
      </p:pic>
      <p:sp>
        <p:nvSpPr>
          <p:cNvPr id="7" name="Right Arrow 6"/>
          <p:cNvSpPr/>
          <p:nvPr/>
        </p:nvSpPr>
        <p:spPr bwMode="auto">
          <a:xfrm rot="10800000">
            <a:off x="3645503" y="492259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rot="16200000">
            <a:off x="8827379" y="5450774"/>
            <a:ext cx="482454" cy="48245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7078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40658" y="1882598"/>
            <a:ext cx="9681882" cy="236049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
        <p:nvSpPr>
          <p:cNvPr id="39" name="Rectangle 38"/>
          <p:cNvSpPr/>
          <p:nvPr/>
        </p:nvSpPr>
        <p:spPr bwMode="auto">
          <a:xfrm>
            <a:off x="340658" y="5447383"/>
            <a:ext cx="9681882" cy="119059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02614725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41437" y="96837"/>
            <a:ext cx="9753600" cy="6800850"/>
          </a:xfrm>
          <a:prstGeom prst="rect">
            <a:avLst/>
          </a:prstGeom>
        </p:spPr>
      </p:pic>
      <p:sp>
        <p:nvSpPr>
          <p:cNvPr id="6" name="Right Arrow 5"/>
          <p:cNvSpPr/>
          <p:nvPr/>
        </p:nvSpPr>
        <p:spPr bwMode="auto">
          <a:xfrm>
            <a:off x="8834376" y="1477182"/>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067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Add-ins</a:t>
            </a:r>
            <a:br>
              <a:rPr lang="en-US" dirty="0"/>
            </a:br>
            <a:r>
              <a:rPr lang="en-US" sz="3198" dirty="0">
                <a:solidFill>
                  <a:schemeClr val="tx1"/>
                </a:solidFill>
              </a:rPr>
              <a:t>A new way to build extensions for SharePoint</a:t>
            </a:r>
            <a:endParaRPr lang="en-US" dirty="0">
              <a:solidFill>
                <a:schemeClr val="tx1"/>
              </a:solidFill>
            </a:endParaRPr>
          </a:p>
        </p:txBody>
      </p:sp>
      <p:grpSp>
        <p:nvGrpSpPr>
          <p:cNvPr id="46" name="Group 45"/>
          <p:cNvGrpSpPr/>
          <p:nvPr/>
        </p:nvGrpSpPr>
        <p:grpSpPr>
          <a:xfrm>
            <a:off x="460990" y="3138707"/>
            <a:ext cx="9418699" cy="1138773"/>
            <a:chOff x="467869" y="3720523"/>
            <a:chExt cx="9611430" cy="1162075"/>
          </a:xfrm>
        </p:grpSpPr>
        <p:sp>
          <p:nvSpPr>
            <p:cNvPr id="47" name="Rectangle 46"/>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8" name="Group 47"/>
            <p:cNvGrpSpPr/>
            <p:nvPr/>
          </p:nvGrpSpPr>
          <p:grpSpPr>
            <a:xfrm>
              <a:off x="760103" y="3855577"/>
              <a:ext cx="990420" cy="821257"/>
              <a:chOff x="745642" y="3225569"/>
              <a:chExt cx="914162" cy="567437"/>
            </a:xfrm>
            <a:effectLst/>
          </p:grpSpPr>
          <p:sp>
            <p:nvSpPr>
              <p:cNvPr id="50" name="Rectangle 49"/>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1" name="Rectangle 50"/>
              <p:cNvSpPr/>
              <p:nvPr/>
            </p:nvSpPr>
            <p:spPr>
              <a:xfrm>
                <a:off x="907236" y="3308876"/>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2" name="Rectangle 51"/>
              <p:cNvSpPr/>
              <p:nvPr/>
            </p:nvSpPr>
            <p:spPr>
              <a:xfrm>
                <a:off x="907236" y="3558257"/>
                <a:ext cx="253934" cy="1524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53" name="Rectangle 52"/>
              <p:cNvSpPr/>
              <p:nvPr/>
            </p:nvSpPr>
            <p:spPr>
              <a:xfrm>
                <a:off x="1265052" y="3298486"/>
                <a:ext cx="253934" cy="4260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9"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Parts</a:t>
              </a:r>
            </a:p>
            <a:p>
              <a:pPr marL="0" indent="0">
                <a:lnSpc>
                  <a:spcPct val="100000"/>
                </a:lnSpc>
                <a:spcBef>
                  <a:spcPts val="0"/>
                </a:spcBef>
                <a:spcAft>
                  <a:spcPts val="612"/>
                </a:spcAft>
                <a:buNone/>
              </a:pPr>
              <a:r>
                <a:rPr lang="en-US" sz="1937" dirty="0">
                  <a:solidFill>
                    <a:schemeClr val="tx1"/>
                  </a:solidFill>
                </a:rPr>
                <a:t>Create web parts that can interact with the SharePoint experience</a:t>
              </a:r>
            </a:p>
          </p:txBody>
        </p:sp>
      </p:grpSp>
      <p:grpSp>
        <p:nvGrpSpPr>
          <p:cNvPr id="54" name="Group 53"/>
          <p:cNvGrpSpPr/>
          <p:nvPr/>
        </p:nvGrpSpPr>
        <p:grpSpPr>
          <a:xfrm>
            <a:off x="460988" y="4309782"/>
            <a:ext cx="8073897" cy="1138771"/>
            <a:chOff x="467869" y="5289610"/>
            <a:chExt cx="8239110" cy="1162074"/>
          </a:xfrm>
        </p:grpSpPr>
        <p:sp>
          <p:nvSpPr>
            <p:cNvPr id="55" name="Rectangle 54"/>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56" name="Group 55"/>
            <p:cNvGrpSpPr/>
            <p:nvPr/>
          </p:nvGrpSpPr>
          <p:grpSpPr>
            <a:xfrm>
              <a:off x="697045" y="5432697"/>
              <a:ext cx="1116537" cy="821395"/>
              <a:chOff x="722556" y="4507115"/>
              <a:chExt cx="1179513" cy="627092"/>
            </a:xfrm>
            <a:effectLst/>
          </p:grpSpPr>
          <p:sp>
            <p:nvSpPr>
              <p:cNvPr id="58" name="Rectangle 57"/>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59" name="Folded Corner 58"/>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60" name="Rectangle 59"/>
              <p:cNvSpPr/>
              <p:nvPr/>
            </p:nvSpPr>
            <p:spPr>
              <a:xfrm>
                <a:off x="1103576" y="4922753"/>
                <a:ext cx="443230" cy="8312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57"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Add-in Commands</a:t>
              </a:r>
            </a:p>
            <a:p>
              <a:pPr marL="0" indent="0">
                <a:lnSpc>
                  <a:spcPct val="100000"/>
                </a:lnSpc>
                <a:spcBef>
                  <a:spcPts val="0"/>
                </a:spcBef>
                <a:spcAft>
                  <a:spcPts val="612"/>
                </a:spcAft>
                <a:buNone/>
              </a:pPr>
              <a:r>
                <a:rPr lang="en-US" sz="1937" dirty="0">
                  <a:solidFill>
                    <a:schemeClr val="tx1"/>
                  </a:solidFill>
                </a:rPr>
                <a:t>Add new commands to the ribbon and contextual menus</a:t>
              </a:r>
            </a:p>
          </p:txBody>
        </p:sp>
      </p:grpSp>
      <p:grpSp>
        <p:nvGrpSpPr>
          <p:cNvPr id="61" name="Group 60"/>
          <p:cNvGrpSpPr/>
          <p:nvPr/>
        </p:nvGrpSpPr>
        <p:grpSpPr>
          <a:xfrm>
            <a:off x="460988" y="1953803"/>
            <a:ext cx="10563414" cy="1138773"/>
            <a:chOff x="467869" y="2125664"/>
            <a:chExt cx="10779568" cy="1162075"/>
          </a:xfrm>
        </p:grpSpPr>
        <p:sp>
          <p:nvSpPr>
            <p:cNvPr id="62" name="Text Placeholder 2"/>
            <p:cNvSpPr txBox="1">
              <a:spLocks/>
            </p:cNvSpPr>
            <p:nvPr/>
          </p:nvSpPr>
          <p:spPr>
            <a:xfrm>
              <a:off x="2134618" y="2125664"/>
              <a:ext cx="9112819"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Full Page Add-ins</a:t>
              </a:r>
            </a:p>
            <a:p>
              <a:pPr marL="0" indent="0">
                <a:lnSpc>
                  <a:spcPct val="100000"/>
                </a:lnSpc>
                <a:spcBef>
                  <a:spcPts val="0"/>
                </a:spcBef>
                <a:spcAft>
                  <a:spcPts val="612"/>
                </a:spcAft>
                <a:buNone/>
              </a:pPr>
              <a:r>
                <a:rPr lang="en-US" sz="1937" dirty="0">
                  <a:solidFill>
                    <a:schemeClr val="tx1"/>
                  </a:solidFill>
                </a:rPr>
                <a:t>Implement complete app experiences to satisfy business scenarios</a:t>
              </a:r>
            </a:p>
          </p:txBody>
        </p:sp>
        <p:sp>
          <p:nvSpPr>
            <p:cNvPr id="63" name="Rectangle 62"/>
            <p:cNvSpPr/>
            <p:nvPr/>
          </p:nvSpPr>
          <p:spPr>
            <a:xfrm>
              <a:off x="467869" y="2136053"/>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64" name="Group 63"/>
            <p:cNvGrpSpPr/>
            <p:nvPr/>
          </p:nvGrpSpPr>
          <p:grpSpPr>
            <a:xfrm>
              <a:off x="588134" y="2312845"/>
              <a:ext cx="1334359" cy="728003"/>
              <a:chOff x="235465" y="1701569"/>
              <a:chExt cx="2054556" cy="609600"/>
            </a:xfrm>
            <a:effectLst/>
          </p:grpSpPr>
          <p:sp>
            <p:nvSpPr>
              <p:cNvPr id="65" name="Rectangle 64"/>
              <p:cNvSpPr/>
              <p:nvPr/>
            </p:nvSpPr>
            <p:spPr>
              <a:xfrm>
                <a:off x="1375859" y="1701570"/>
                <a:ext cx="914162" cy="6095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66" name="Rectangle 65"/>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67" name="Straight Connector 66"/>
              <p:cNvCxnSpPr/>
              <p:nvPr/>
            </p:nvCxnSpPr>
            <p:spPr>
              <a:xfrm>
                <a:off x="438612" y="18574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8" name="Straight Connector 67"/>
              <p:cNvCxnSpPr/>
              <p:nvPr/>
            </p:nvCxnSpPr>
            <p:spPr>
              <a:xfrm>
                <a:off x="438612" y="20098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69" name="Straight Connector 68"/>
              <p:cNvCxnSpPr/>
              <p:nvPr/>
            </p:nvCxnSpPr>
            <p:spPr>
              <a:xfrm>
                <a:off x="438612" y="2162232"/>
                <a:ext cx="507868" cy="0"/>
              </a:xfrm>
              <a:prstGeom prst="line">
                <a:avLst/>
              </a:prstGeom>
              <a:ln w="19050">
                <a:solidFill>
                  <a:schemeClr val="bg1">
                    <a:lumMod val="40000"/>
                    <a:lumOff val="60000"/>
                  </a:schemeClr>
                </a:solidFill>
              </a:ln>
            </p:spPr>
            <p:style>
              <a:lnRef idx="1">
                <a:schemeClr val="dk1"/>
              </a:lnRef>
              <a:fillRef idx="2">
                <a:schemeClr val="dk1"/>
              </a:fillRef>
              <a:effectRef idx="1">
                <a:schemeClr val="dk1"/>
              </a:effectRef>
              <a:fontRef idx="minor">
                <a:schemeClr val="dk1"/>
              </a:fontRef>
            </p:style>
          </p:cxnSp>
          <p:cxnSp>
            <p:nvCxnSpPr>
              <p:cNvPr id="70" name="Straight Connector 69"/>
              <p:cNvCxnSpPr/>
              <p:nvPr/>
            </p:nvCxnSpPr>
            <p:spPr>
              <a:xfrm flipV="1">
                <a:off x="946482" y="1702314"/>
                <a:ext cx="428914" cy="30752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cxnSp>
            <p:nvCxnSpPr>
              <p:cNvPr id="71" name="Straight Connector 70"/>
              <p:cNvCxnSpPr/>
              <p:nvPr/>
            </p:nvCxnSpPr>
            <p:spPr>
              <a:xfrm>
                <a:off x="946480" y="2006369"/>
                <a:ext cx="429379" cy="304800"/>
              </a:xfrm>
              <a:prstGeom prst="line">
                <a:avLst/>
              </a:prstGeom>
              <a:ln w="19050">
                <a:solidFill>
                  <a:srgbClr val="0078D7"/>
                </a:solidFill>
              </a:ln>
            </p:spPr>
            <p:style>
              <a:lnRef idx="1">
                <a:schemeClr val="dk1"/>
              </a:lnRef>
              <a:fillRef idx="2">
                <a:schemeClr val="dk1"/>
              </a:fillRef>
              <a:effectRef idx="1">
                <a:schemeClr val="dk1"/>
              </a:effectRef>
              <a:fontRef idx="minor">
                <a:schemeClr val="dk1"/>
              </a:fontRef>
            </p:style>
          </p:cxnSp>
        </p:grpSp>
      </p:grpSp>
      <p:grpSp>
        <p:nvGrpSpPr>
          <p:cNvPr id="72" name="Group 71"/>
          <p:cNvGrpSpPr/>
          <p:nvPr/>
        </p:nvGrpSpPr>
        <p:grpSpPr>
          <a:xfrm>
            <a:off x="460989" y="5499205"/>
            <a:ext cx="9013342" cy="1138771"/>
            <a:chOff x="458672" y="5566180"/>
            <a:chExt cx="9016969" cy="1139230"/>
          </a:xfrm>
        </p:grpSpPr>
        <p:grpSp>
          <p:nvGrpSpPr>
            <p:cNvPr id="73" name="Group 72"/>
            <p:cNvGrpSpPr/>
            <p:nvPr/>
          </p:nvGrpSpPr>
          <p:grpSpPr>
            <a:xfrm>
              <a:off x="458672" y="5566180"/>
              <a:ext cx="9016969" cy="1139230"/>
              <a:chOff x="467869" y="5289610"/>
              <a:chExt cx="9197778" cy="1162074"/>
            </a:xfrm>
          </p:grpSpPr>
          <p:sp>
            <p:nvSpPr>
              <p:cNvPr id="79" name="Rectangle 78"/>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80" name="Text Placeholder 2"/>
              <p:cNvSpPr txBox="1">
                <a:spLocks/>
              </p:cNvSpPr>
              <p:nvPr/>
            </p:nvSpPr>
            <p:spPr>
              <a:xfrm>
                <a:off x="2114776" y="5289610"/>
                <a:ext cx="7550871"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solidFill>
                      <a:schemeClr val="tx1"/>
                    </a:solidFill>
                    <a:latin typeface="Segoe UI Light"/>
                  </a:rPr>
                  <a:t>SharePoint Dialog</a:t>
                </a:r>
              </a:p>
              <a:p>
                <a:pPr marL="0" indent="0">
                  <a:lnSpc>
                    <a:spcPct val="100000"/>
                  </a:lnSpc>
                  <a:spcBef>
                    <a:spcPts val="0"/>
                  </a:spcBef>
                  <a:spcAft>
                    <a:spcPts val="612"/>
                  </a:spcAft>
                  <a:buNone/>
                </a:pPr>
                <a:r>
                  <a:rPr lang="en-US" sz="1937" dirty="0">
                    <a:solidFill>
                      <a:schemeClr val="tx1"/>
                    </a:solidFill>
                  </a:rPr>
                  <a:t>Create contextual dialog from ribbon commands and item menus</a:t>
                </a:r>
              </a:p>
            </p:txBody>
          </p:sp>
        </p:grpSp>
        <p:sp>
          <p:nvSpPr>
            <p:cNvPr id="74" name="Rectangle 73"/>
            <p:cNvSpPr/>
            <p:nvPr/>
          </p:nvSpPr>
          <p:spPr>
            <a:xfrm>
              <a:off x="745161" y="5695074"/>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75" name="Rectangle 74"/>
            <p:cNvSpPr/>
            <p:nvPr/>
          </p:nvSpPr>
          <p:spPr>
            <a:xfrm>
              <a:off x="916793" y="5813275"/>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6" name="Rectangle 75"/>
            <p:cNvSpPr/>
            <p:nvPr/>
          </p:nvSpPr>
          <p:spPr>
            <a:xfrm>
              <a:off x="916793" y="6167111"/>
              <a:ext cx="269708" cy="216234"/>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7" name="Rectangle 76"/>
            <p:cNvSpPr/>
            <p:nvPr/>
          </p:nvSpPr>
          <p:spPr>
            <a:xfrm>
              <a:off x="1296837" y="5798533"/>
              <a:ext cx="269708" cy="604472"/>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78" name="Rectangle 77"/>
            <p:cNvSpPr/>
            <p:nvPr/>
          </p:nvSpPr>
          <p:spPr>
            <a:xfrm>
              <a:off x="951566" y="5897175"/>
              <a:ext cx="582043" cy="436414"/>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8" name="Rectangle 37"/>
          <p:cNvSpPr/>
          <p:nvPr/>
        </p:nvSpPr>
        <p:spPr bwMode="auto">
          <a:xfrm>
            <a:off x="340658" y="1882598"/>
            <a:ext cx="9681882" cy="35472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p>
        </p:txBody>
      </p:sp>
    </p:spTree>
    <p:extLst>
      <p:ext uri="{BB962C8B-B14F-4D97-AF65-F5344CB8AC3E}">
        <p14:creationId xmlns:p14="http://schemas.microsoft.com/office/powerpoint/2010/main" val="18954857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1120" y="678729"/>
            <a:ext cx="9794235" cy="5884698"/>
          </a:xfrm>
          <a:prstGeom prst="rect">
            <a:avLst/>
          </a:prstGeom>
        </p:spPr>
      </p:pic>
      <p:sp>
        <p:nvSpPr>
          <p:cNvPr id="6" name="Right Arrow 5"/>
          <p:cNvSpPr/>
          <p:nvPr/>
        </p:nvSpPr>
        <p:spPr bwMode="auto">
          <a:xfrm>
            <a:off x="3904158" y="3571189"/>
            <a:ext cx="662288" cy="64116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949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Apps for SharePoint samples</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049090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6897" y="1236094"/>
            <a:ext cx="8066024" cy="5594270"/>
          </a:xfrm>
          <a:prstGeom prst="rect">
            <a:avLst/>
          </a:prstGeom>
        </p:spPr>
      </p:pic>
      <p:sp>
        <p:nvSpPr>
          <p:cNvPr id="3" name="Title 2"/>
          <p:cNvSpPr>
            <a:spLocks noGrp="1"/>
          </p:cNvSpPr>
          <p:nvPr>
            <p:ph type="title"/>
          </p:nvPr>
        </p:nvSpPr>
        <p:spPr>
          <a:xfrm>
            <a:off x="279128" y="295776"/>
            <a:ext cx="11375536" cy="762786"/>
          </a:xfrm>
        </p:spPr>
        <p:txBody>
          <a:bodyPr/>
          <a:lstStyle/>
          <a:p>
            <a:r>
              <a:rPr lang="en-US" dirty="0"/>
              <a:t>Visual Studio </a:t>
            </a:r>
            <a:r>
              <a:rPr lang="en-US" dirty="0" smtClean="0"/>
              <a:t>2015</a:t>
            </a:r>
            <a:endParaRPr lang="en-US" dirty="0"/>
          </a:p>
        </p:txBody>
      </p:sp>
    </p:spTree>
    <p:extLst>
      <p:ext uri="{BB962C8B-B14F-4D97-AF65-F5344CB8AC3E}">
        <p14:creationId xmlns:p14="http://schemas.microsoft.com/office/powerpoint/2010/main" val="38117294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6373" y="264744"/>
            <a:ext cx="11375536" cy="762786"/>
          </a:xfrm>
        </p:spPr>
        <p:txBody>
          <a:bodyPr/>
          <a:lstStyle/>
          <a:p>
            <a:r>
              <a:rPr lang="en-US" dirty="0" smtClean="0"/>
              <a:t>Environment</a:t>
            </a:r>
            <a:endParaRPr lang="en-US" dirty="0"/>
          </a:p>
        </p:txBody>
      </p:sp>
      <p:sp>
        <p:nvSpPr>
          <p:cNvPr id="2" name="Text Placeholder 1"/>
          <p:cNvSpPr>
            <a:spLocks noGrp="1"/>
          </p:cNvSpPr>
          <p:nvPr>
            <p:ph type="body" sz="quarter" idx="10"/>
          </p:nvPr>
        </p:nvSpPr>
        <p:spPr>
          <a:xfrm>
            <a:off x="223805" y="1190067"/>
            <a:ext cx="11882419" cy="5484812"/>
          </a:xfrm>
        </p:spPr>
        <p:txBody>
          <a:bodyPr vert="horz" lIns="186521" tIns="149217" rIns="186521" bIns="149217" rtlCol="0">
            <a:noAutofit/>
          </a:bodyPr>
          <a:lstStyle/>
          <a:p>
            <a:pPr marL="0" indent="0">
              <a:spcBef>
                <a:spcPts val="1224"/>
              </a:spcBef>
              <a:buNone/>
            </a:pPr>
            <a:r>
              <a:rPr lang="en-US" dirty="0" smtClean="0"/>
              <a:t>Office 365 developer tenant</a:t>
            </a:r>
          </a:p>
          <a:p>
            <a:pPr marL="0" indent="0">
              <a:spcBef>
                <a:spcPts val="1224"/>
              </a:spcBef>
              <a:buNone/>
            </a:pPr>
            <a:r>
              <a:rPr lang="en-US" dirty="0" smtClean="0"/>
              <a:t>Office 365 individual developer site collection</a:t>
            </a:r>
          </a:p>
          <a:p>
            <a:pPr marL="0" indent="0">
              <a:spcBef>
                <a:spcPts val="1224"/>
              </a:spcBef>
              <a:buNone/>
            </a:pPr>
            <a:r>
              <a:rPr lang="en-US" dirty="0" smtClean="0"/>
              <a:t>On-premises SharePoint server</a:t>
            </a:r>
          </a:p>
        </p:txBody>
      </p:sp>
    </p:spTree>
    <p:extLst>
      <p:ext uri="{BB962C8B-B14F-4D97-AF65-F5344CB8AC3E}">
        <p14:creationId xmlns:p14="http://schemas.microsoft.com/office/powerpoint/2010/main" val="4893972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75006" y="912082"/>
            <a:ext cx="11532712" cy="204221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defTabSz="931832" fontAlgn="base">
              <a:spcBef>
                <a:spcPct val="0"/>
              </a:spcBef>
              <a:spcAft>
                <a:spcPct val="0"/>
              </a:spcAft>
            </a:pPr>
            <a:endParaRPr lang="en-US" sz="1799"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099" y="1301513"/>
            <a:ext cx="3864619" cy="1585213"/>
          </a:xfrm>
          <a:prstGeom prst="rect">
            <a:avLst/>
          </a:prstGeom>
        </p:spPr>
      </p:pic>
      <p:sp>
        <p:nvSpPr>
          <p:cNvPr id="9" name="Title 8"/>
          <p:cNvSpPr>
            <a:spLocks noGrp="1"/>
          </p:cNvSpPr>
          <p:nvPr>
            <p:ph type="title"/>
          </p:nvPr>
        </p:nvSpPr>
        <p:spPr>
          <a:xfrm>
            <a:off x="300837" y="-1531"/>
            <a:ext cx="11884782" cy="917336"/>
          </a:xfrm>
        </p:spPr>
        <p:txBody>
          <a:bodyPr/>
          <a:lstStyle/>
          <a:p>
            <a:r>
              <a:rPr lang="en-US" dirty="0" smtClean="0"/>
              <a:t>Vision</a:t>
            </a:r>
            <a:endParaRPr lang="en-US" dirty="0"/>
          </a:p>
        </p:txBody>
      </p:sp>
      <p:grpSp>
        <p:nvGrpSpPr>
          <p:cNvPr id="357" name="Group 356"/>
          <p:cNvGrpSpPr/>
          <p:nvPr/>
        </p:nvGrpSpPr>
        <p:grpSpPr>
          <a:xfrm>
            <a:off x="294485" y="1196040"/>
            <a:ext cx="3768797" cy="1517040"/>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91403" tIns="45701" rIns="91403" bIns="45701" numCol="1" anchor="t" anchorCtr="0" compatLnSpc="1">
                <a:prstTxWarp prst="textNoShape">
                  <a:avLst/>
                </a:prstTxWarp>
                <a:noAutofit/>
              </a:bodyPr>
              <a:lstStyle/>
              <a:p>
                <a:pPr defTabSz="932283"/>
                <a:endParaRPr lang="en-US" sz="1799">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grpSp>
        <p:nvGrpSpPr>
          <p:cNvPr id="439" name="Group 438"/>
          <p:cNvGrpSpPr/>
          <p:nvPr/>
        </p:nvGrpSpPr>
        <p:grpSpPr>
          <a:xfrm>
            <a:off x="5381621" y="1315568"/>
            <a:ext cx="1826517" cy="1557786"/>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13"/>
                <a:endParaRPr lang="en-US" sz="1799">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425054" y="2091305"/>
            <a:ext cx="316129" cy="622961"/>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sp>
        <p:nvSpPr>
          <p:cNvPr id="516" name="Rectangle 515"/>
          <p:cNvSpPr/>
          <p:nvPr/>
        </p:nvSpPr>
        <p:spPr bwMode="auto">
          <a:xfrm>
            <a:off x="469905"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9905"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9905"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85933" y="4070677"/>
            <a:ext cx="1012704" cy="368590"/>
            <a:chOff x="683707" y="4085194"/>
            <a:chExt cx="1013112" cy="368739"/>
          </a:xfrm>
        </p:grpSpPr>
        <p:sp>
          <p:nvSpPr>
            <p:cNvPr id="520" name="TextBox 519"/>
            <p:cNvSpPr txBox="1"/>
            <p:nvPr/>
          </p:nvSpPr>
          <p:spPr>
            <a:xfrm>
              <a:off x="1132043" y="4154025"/>
              <a:ext cx="564776" cy="197708"/>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85934" y="5375195"/>
            <a:ext cx="1055478" cy="179956"/>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35" name="Group 32"/>
          <p:cNvGrpSpPr>
            <a:grpSpLocks noChangeAspect="1"/>
          </p:cNvGrpSpPr>
          <p:nvPr/>
        </p:nvGrpSpPr>
        <p:grpSpPr bwMode="auto">
          <a:xfrm>
            <a:off x="685934" y="5676063"/>
            <a:ext cx="1110623" cy="358030"/>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55" name="Group 554"/>
          <p:cNvGrpSpPr/>
          <p:nvPr/>
        </p:nvGrpSpPr>
        <p:grpSpPr>
          <a:xfrm>
            <a:off x="2343883" y="5397977"/>
            <a:ext cx="1769611" cy="328841"/>
            <a:chOff x="3780357" y="9151926"/>
            <a:chExt cx="1910317" cy="392096"/>
          </a:xfrm>
        </p:grpSpPr>
        <p:sp>
          <p:nvSpPr>
            <p:cNvPr id="556" name="TextBox 555"/>
            <p:cNvSpPr txBox="1"/>
            <p:nvPr/>
          </p:nvSpPr>
          <p:spPr>
            <a:xfrm>
              <a:off x="4286127" y="9235523"/>
              <a:ext cx="1404547" cy="235644"/>
            </a:xfrm>
            <a:prstGeom prst="rect">
              <a:avLst/>
            </a:prstGeom>
            <a:noFill/>
          </p:spPr>
          <p:txBody>
            <a:bodyPr wrap="square" lIns="0" tIns="0" rIns="0" bIns="0" rtlCol="0">
              <a:spAutoFit/>
            </a:bodyPr>
            <a:lstStyle/>
            <a:p>
              <a:pPr defTabSz="932283">
                <a:lnSpc>
                  <a:spcPct val="90000"/>
                </a:lnSpc>
                <a:spcAft>
                  <a:spcPts val="600"/>
                </a:spcAft>
              </a:pPr>
              <a:r>
                <a:rPr lang="en-US" sz="1399" spc="-30"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91003" y="4560180"/>
            <a:ext cx="788607" cy="351177"/>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59" name="Group 558"/>
          <p:cNvGrpSpPr/>
          <p:nvPr/>
        </p:nvGrpSpPr>
        <p:grpSpPr>
          <a:xfrm>
            <a:off x="691003" y="5032270"/>
            <a:ext cx="964153" cy="222013"/>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33134"/>
            </a:xfrm>
            <a:prstGeom prst="rect">
              <a:avLst/>
            </a:prstGeom>
            <a:noFill/>
          </p:spPr>
          <p:txBody>
            <a:bodyPr wrap="square" lIns="0" tIns="0" rIns="0" bIns="0" rtlCol="0">
              <a:spAutoFit/>
            </a:bodyPr>
            <a:lstStyle/>
            <a:p>
              <a:pPr defTabSz="932283">
                <a:lnSpc>
                  <a:spcPct val="90000"/>
                </a:lnSpc>
                <a:spcAft>
                  <a:spcPts val="600"/>
                </a:spcAft>
              </a:pPr>
              <a:r>
                <a:rPr lang="en-US" sz="1199" spc="-30"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84866" y="6155008"/>
            <a:ext cx="1071505" cy="36710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5" name="Freeform 35"/>
          <p:cNvSpPr>
            <a:spLocks noChangeAspect="1" noEditPoints="1"/>
          </p:cNvSpPr>
          <p:nvPr/>
        </p:nvSpPr>
        <p:spPr bwMode="auto">
          <a:xfrm>
            <a:off x="2343883" y="4070677"/>
            <a:ext cx="1321246" cy="36962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nvGrpSpPr>
          <p:cNvPr id="576" name="Group 53"/>
          <p:cNvGrpSpPr>
            <a:grpSpLocks noChangeAspect="1"/>
          </p:cNvGrpSpPr>
          <p:nvPr/>
        </p:nvGrpSpPr>
        <p:grpSpPr bwMode="auto">
          <a:xfrm>
            <a:off x="2343883" y="4515576"/>
            <a:ext cx="958826" cy="366683"/>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grpSp>
        <p:nvGrpSpPr>
          <p:cNvPr id="595" name="Group 140"/>
          <p:cNvGrpSpPr>
            <a:grpSpLocks noChangeAspect="1"/>
          </p:cNvGrpSpPr>
          <p:nvPr/>
        </p:nvGrpSpPr>
        <p:grpSpPr bwMode="auto">
          <a:xfrm>
            <a:off x="2343882" y="4957536"/>
            <a:ext cx="1287818" cy="365164"/>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11" name="Freeform 33"/>
          <p:cNvSpPr>
            <a:spLocks noChangeAspect="1" noEditPoints="1"/>
          </p:cNvSpPr>
          <p:nvPr/>
        </p:nvSpPr>
        <p:spPr bwMode="auto">
          <a:xfrm>
            <a:off x="2343883" y="5802095"/>
            <a:ext cx="837158" cy="347040"/>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3882" y="6224411"/>
            <a:ext cx="1058231" cy="255612"/>
          </a:xfrm>
          <a:prstGeom prst="rect">
            <a:avLst/>
          </a:prstGeom>
        </p:spPr>
      </p:pic>
      <p:sp>
        <p:nvSpPr>
          <p:cNvPr id="614" name="Rectangle 613"/>
          <p:cNvSpPr/>
          <p:nvPr/>
        </p:nvSpPr>
        <p:spPr bwMode="auto">
          <a:xfrm>
            <a:off x="4319470"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319470"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319470" y="3887355"/>
            <a:ext cx="3807922" cy="2831383"/>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999">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Users and </a:t>
                  </a:r>
                  <a:br>
                    <a:rPr lang="en-US" sz="1199" dirty="0">
                      <a:gradFill>
                        <a:gsLst>
                          <a:gs pos="2917">
                            <a:srgbClr val="FFFFFF"/>
                          </a:gs>
                          <a:gs pos="30000">
                            <a:srgbClr val="FFFFFF"/>
                          </a:gs>
                        </a:gsLst>
                        <a:lin ang="5400000" scaled="0"/>
                      </a:gradFill>
                    </a:rPr>
                  </a:br>
                  <a:r>
                    <a:rPr lang="en-US" sz="1199"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283"/>
                  <a:r>
                    <a:rPr lang="en-US" sz="1199"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32283">
                    <a:lnSpc>
                      <a:spcPct val="90000"/>
                    </a:lnSpc>
                    <a:spcAft>
                      <a:spcPts val="600"/>
                    </a:spcAft>
                  </a:pPr>
                  <a:r>
                    <a:rPr lang="en-US" sz="1199" spc="-30"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32283">
                    <a:lnSpc>
                      <a:spcPct val="90000"/>
                    </a:lnSpc>
                    <a:spcAft>
                      <a:spcPts val="600"/>
                    </a:spcAft>
                  </a:pPr>
                  <a:r>
                    <a:rPr lang="en-US" sz="1199"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58" tIns="45678" rIns="0" bIns="45678" numCol="1" spcCol="0" rtlCol="0" fromWordArt="0" anchor="ctr" anchorCtr="0" forceAA="0" compatLnSpc="1">
              <a:prstTxWarp prst="textNoShape">
                <a:avLst/>
              </a:prstTxWarp>
              <a:noAutofit/>
            </a:bodyPr>
            <a:lstStyle/>
            <a:p>
              <a:pPr defTabSz="931647">
                <a:lnSpc>
                  <a:spcPct val="90000"/>
                </a:lnSpc>
                <a:spcAft>
                  <a:spcPts val="600"/>
                </a:spcAft>
              </a:pPr>
              <a:endParaRPr lang="en-US" sz="1397"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58" tIns="44777" rIns="89558" bIns="44777" numCol="1" anchor="t" anchorCtr="0" compatLnSpc="1">
              <a:prstTxWarp prst="textNoShape">
                <a:avLst/>
              </a:prstTxWarp>
            </a:bodyPr>
            <a:lstStyle/>
            <a:p>
              <a:pPr defTabSz="913290"/>
              <a:endParaRPr lang="en-US" sz="1798"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sp>
        <p:nvSpPr>
          <p:cNvPr id="658" name="Rectangle 657"/>
          <p:cNvSpPr/>
          <p:nvPr/>
        </p:nvSpPr>
        <p:spPr bwMode="auto">
          <a:xfrm>
            <a:off x="8169036" y="2990779"/>
            <a:ext cx="3807922" cy="8965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endPar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169036" y="3887356"/>
            <a:ext cx="3807922" cy="280557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169036" y="2990779"/>
            <a:ext cx="3807922" cy="8965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defTabSz="932013" fontAlgn="base">
              <a:lnSpc>
                <a:spcPct val="90000"/>
              </a:lnSpc>
              <a:spcBef>
                <a:spcPct val="0"/>
              </a:spcBef>
              <a:spcAft>
                <a:spcPct val="0"/>
              </a:spcAft>
            </a:pP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9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10477" y="4920601"/>
            <a:ext cx="544841" cy="272420"/>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26500" y="4934894"/>
            <a:ext cx="966411" cy="258900"/>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9983" y="4846947"/>
            <a:ext cx="324509" cy="4117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9066728" y="4854758"/>
            <a:ext cx="407270" cy="409011"/>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24003" y="5652215"/>
            <a:ext cx="1019896" cy="33996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401690" y="6132364"/>
            <a:ext cx="1096786" cy="412392"/>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309705" y="4115618"/>
            <a:ext cx="484844" cy="455870"/>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583412" y="4107918"/>
            <a:ext cx="501074" cy="442349"/>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270363" y="4086849"/>
            <a:ext cx="414143" cy="484487"/>
          </a:xfrm>
          <a:prstGeom prst="rect">
            <a:avLst/>
          </a:prstGeom>
          <a:noFill/>
          <a:ln>
            <a:noFill/>
          </a:ln>
          <a:effectLst/>
          <a:extLst/>
        </p:spPr>
      </p:pic>
      <p:grpSp>
        <p:nvGrpSpPr>
          <p:cNvPr id="673" name="Group 672"/>
          <p:cNvGrpSpPr/>
          <p:nvPr/>
        </p:nvGrpSpPr>
        <p:grpSpPr>
          <a:xfrm>
            <a:off x="9915227" y="4098073"/>
            <a:ext cx="429194" cy="484456"/>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r>
                <a:rPr lang="en-US" sz="1799"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91391" tIns="45694" rIns="91391" bIns="45694" numCol="1" anchor="t" anchorCtr="0" compatLnSpc="1">
              <a:prstTxWarp prst="textNoShape">
                <a:avLst/>
              </a:prstTxWarp>
            </a:bodyPr>
            <a:lstStyle/>
            <a:p>
              <a:pPr defTabSz="932105"/>
              <a:endParaRPr lang="en-US" sz="1799">
                <a:solidFill>
                  <a:srgbClr val="FFFFFF"/>
                </a:solidFill>
              </a:endParaRPr>
            </a:p>
          </p:txBody>
        </p:sp>
      </p:grpSp>
      <p:grpSp>
        <p:nvGrpSpPr>
          <p:cNvPr id="676" name="Group 25"/>
          <p:cNvGrpSpPr>
            <a:grpSpLocks noChangeAspect="1"/>
          </p:cNvGrpSpPr>
          <p:nvPr/>
        </p:nvGrpSpPr>
        <p:grpSpPr bwMode="auto">
          <a:xfrm>
            <a:off x="8375698" y="5747213"/>
            <a:ext cx="1578794" cy="19132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300914" y="4133642"/>
            <a:ext cx="694718" cy="426538"/>
          </a:xfrm>
          <a:prstGeom prst="rect">
            <a:avLst/>
          </a:prstGeom>
        </p:spPr>
      </p:pic>
      <p:grpSp>
        <p:nvGrpSpPr>
          <p:cNvPr id="692" name="Group 691"/>
          <p:cNvGrpSpPr>
            <a:grpSpLocks noChangeAspect="1"/>
          </p:cNvGrpSpPr>
          <p:nvPr/>
        </p:nvGrpSpPr>
        <p:grpSpPr>
          <a:xfrm>
            <a:off x="8497332" y="4745329"/>
            <a:ext cx="401514" cy="566699"/>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83"/>
              <a:endParaRPr lang="en-US" sz="1799">
                <a:solidFill>
                  <a:srgbClr val="FFFFFF"/>
                </a:solidFill>
              </a:endParaRPr>
            </a:p>
          </p:txBody>
        </p:sp>
      </p:grpSp>
    </p:spTree>
    <p:extLst>
      <p:ext uri="{BB962C8B-B14F-4D97-AF65-F5344CB8AC3E}">
        <p14:creationId xmlns:p14="http://schemas.microsoft.com/office/powerpoint/2010/main" val="1930431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first </a:t>
            </a:r>
            <a:r>
              <a:rPr lang="en-US" sz="3200" spc="-102" dirty="0" smtClean="0"/>
              <a:t>app for </a:t>
            </a:r>
            <a:r>
              <a:rPr lang="en-US" sz="3200" spc="-102" dirty="0"/>
              <a:t>SharePoint</a:t>
            </a:r>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5427620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add-in model</a:t>
            </a:r>
          </a:p>
          <a:p>
            <a:r>
              <a:rPr lang="en-US" sz="3600" dirty="0">
                <a:solidFill>
                  <a:schemeClr val="bg1">
                    <a:lumMod val="50000"/>
                  </a:schemeClr>
                </a:solidFill>
                <a:latin typeface="Segoe UI Light" panose="020B0502040204020203" pitchFamily="34" charset="0"/>
                <a:cs typeface="Segoe UI Light" panose="020B0502040204020203" pitchFamily="34" charset="0"/>
              </a:rPr>
              <a:t>SharePoint Add-ins</a:t>
            </a: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9121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6318" y="1139848"/>
            <a:ext cx="4244933" cy="1001122"/>
          </a:xfrm>
          <a:prstGeom prst="rect">
            <a:avLst/>
          </a:prstGeom>
          <a:noFill/>
        </p:spPr>
        <p:txBody>
          <a:bodyPr wrap="none" lIns="182655" tIns="146123" rIns="182655" bIns="146123" rtlCol="0">
            <a:spAutoFit/>
          </a:bodyPr>
          <a:lstStyle/>
          <a:p>
            <a:pPr defTabSz="931741">
              <a:lnSpc>
                <a:spcPct val="90000"/>
              </a:lnSpc>
              <a:spcAft>
                <a:spcPts val="600"/>
              </a:spcAft>
            </a:pPr>
            <a:r>
              <a:rPr lang="en-US" sz="4998" dirty="0">
                <a:solidFill>
                  <a:srgbClr val="FF0000"/>
                </a:solidFill>
                <a:latin typeface="Segoe UI Light"/>
              </a:rPr>
              <a:t>dev.office.com</a:t>
            </a:r>
          </a:p>
        </p:txBody>
      </p:sp>
      <p:sp>
        <p:nvSpPr>
          <p:cNvPr id="5" name="TextBox 4"/>
          <p:cNvSpPr txBox="1"/>
          <p:nvPr/>
        </p:nvSpPr>
        <p:spPr>
          <a:xfrm>
            <a:off x="818885" y="3198036"/>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Explore </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apisandbox.msdn.microsoft.com</a:t>
            </a:r>
            <a:endParaRPr lang="en-US" sz="2040" dirty="0">
              <a:solidFill>
                <a:srgbClr val="FF0000"/>
              </a:solidFill>
              <a:cs typeface="Segoe UI" panose="020B0502040204020203" pitchFamily="34" charset="0"/>
            </a:endParaRPr>
          </a:p>
        </p:txBody>
      </p:sp>
      <p:sp>
        <p:nvSpPr>
          <p:cNvPr id="6" name="TextBox 5"/>
          <p:cNvSpPr txBox="1"/>
          <p:nvPr/>
        </p:nvSpPr>
        <p:spPr>
          <a:xfrm>
            <a:off x="787450" y="2150939"/>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Sign up</a:t>
            </a:r>
          </a:p>
          <a:p>
            <a:pPr defTabSz="577372"/>
            <a:r>
              <a:rPr lang="en-US" sz="2040" dirty="0">
                <a:solidFill>
                  <a:srgbClr val="FF0000"/>
                </a:solidFill>
                <a:cs typeface="Segoe UI" panose="020B0502040204020203" pitchFamily="34" charset="0"/>
              </a:rPr>
              <a:t>http://</a:t>
            </a:r>
            <a:r>
              <a:rPr lang="en-US" sz="2040" dirty="0" err="1">
                <a:solidFill>
                  <a:srgbClr val="FF0000"/>
                </a:solidFill>
                <a:cs typeface="Segoe UI" panose="020B0502040204020203" pitchFamily="34" charset="0"/>
              </a:rPr>
              <a:t>dev.office.com</a:t>
            </a:r>
            <a:r>
              <a:rPr lang="en-US" sz="2040" dirty="0">
                <a:solidFill>
                  <a:srgbClr val="FF0000"/>
                </a:solidFill>
                <a:cs typeface="Segoe UI" panose="020B0502040204020203" pitchFamily="34" charset="0"/>
              </a:rPr>
              <a:t>/getting-started</a:t>
            </a:r>
          </a:p>
        </p:txBody>
      </p:sp>
      <p:sp>
        <p:nvSpPr>
          <p:cNvPr id="7" name="TextBox 6"/>
          <p:cNvSpPr txBox="1"/>
          <p:nvPr/>
        </p:nvSpPr>
        <p:spPr>
          <a:xfrm>
            <a:off x="766318" y="4333737"/>
            <a:ext cx="7074092" cy="1115492"/>
          </a:xfrm>
          <a:prstGeom prst="rect">
            <a:avLst/>
          </a:prstGeom>
          <a:noFill/>
        </p:spPr>
        <p:txBody>
          <a:bodyPr wrap="square" lIns="182655" tIns="146123" rIns="182655" bIns="182655" rtlCol="0" anchor="t">
            <a:noAutofit/>
          </a:bodyPr>
          <a:lstStyle/>
          <a:p>
            <a:pPr defTabSz="577372"/>
            <a:r>
              <a:rPr lang="en-US" sz="3599" dirty="0">
                <a:solidFill>
                  <a:srgbClr val="FF0000"/>
                </a:solidFill>
                <a:latin typeface="Segoe UI Light" panose="020B0502040204020203" pitchFamily="34" charset="0"/>
                <a:cs typeface="Segoe UI Light" panose="020B0502040204020203" pitchFamily="34" charset="0"/>
              </a:rPr>
              <a:t>Get trained</a:t>
            </a:r>
            <a:br>
              <a:rPr lang="en-US" sz="3599" dirty="0">
                <a:solidFill>
                  <a:srgbClr val="FF0000"/>
                </a:solidFill>
                <a:latin typeface="Segoe UI Light" panose="020B0502040204020203" pitchFamily="34" charset="0"/>
                <a:cs typeface="Segoe UI Light" panose="020B0502040204020203" pitchFamily="34" charset="0"/>
              </a:rPr>
            </a:br>
            <a:r>
              <a:rPr lang="en-US" sz="2040" dirty="0">
                <a:solidFill>
                  <a:srgbClr val="FF0000"/>
                </a:solidFill>
                <a:cs typeface="Segoe UI" panose="020B0502040204020203" pitchFamily="34" charset="0"/>
              </a:rPr>
              <a:t>http://dev.office.com/training</a:t>
            </a:r>
          </a:p>
        </p:txBody>
      </p:sp>
      <p:grpSp>
        <p:nvGrpSpPr>
          <p:cNvPr id="9" name="Group 8"/>
          <p:cNvGrpSpPr/>
          <p:nvPr/>
        </p:nvGrpSpPr>
        <p:grpSpPr>
          <a:xfrm>
            <a:off x="7386244" y="1226040"/>
            <a:ext cx="4323848" cy="3847589"/>
            <a:chOff x="1503299" y="914400"/>
            <a:chExt cx="1685883" cy="1500188"/>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91366" tIns="45684" rIns="91366" bIns="45684" numCol="1" anchor="t" anchorCtr="0" compatLnSpc="1">
              <a:prstTxWarp prst="textNoShape">
                <a:avLst/>
              </a:prstTxWarp>
              <a:noAutofit/>
            </a:bodyPr>
            <a:lstStyle/>
            <a:p>
              <a:pPr defTabSz="932003"/>
              <a:endParaRPr lang="en-US" sz="1798">
                <a:solidFill>
                  <a:srgbClr val="FFFFFF"/>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14" name="Group 13"/>
          <p:cNvGrpSpPr/>
          <p:nvPr/>
        </p:nvGrpSpPr>
        <p:grpSpPr>
          <a:xfrm>
            <a:off x="5899426" y="2824113"/>
            <a:ext cx="4112812" cy="2662772"/>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grpSp>
      <p:grpSp>
        <p:nvGrpSpPr>
          <p:cNvPr id="65" name="Group 64"/>
          <p:cNvGrpSpPr/>
          <p:nvPr/>
        </p:nvGrpSpPr>
        <p:grpSpPr>
          <a:xfrm>
            <a:off x="10683170" y="3813190"/>
            <a:ext cx="834023" cy="1543108"/>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6" tIns="45684" rIns="91366" bIns="45684" numCol="1" anchor="t" anchorCtr="0" compatLnSpc="1">
              <a:prstTxWarp prst="textNoShape">
                <a:avLst/>
              </a:prstTxWarp>
            </a:bodyPr>
            <a:lstStyle/>
            <a:p>
              <a:pPr defTabSz="932003"/>
              <a:endParaRPr lang="en-US" sz="1798">
                <a:solidFill>
                  <a:srgbClr val="FFFFFF"/>
                </a:solidFill>
              </a:endParaRPr>
            </a:p>
          </p:txBody>
        </p:sp>
        <p:pic>
          <p:nvPicPr>
            <p:cNvPr id="115" name="Picture 114"/>
            <p:cNvPicPr>
              <a:picLocks noChangeAspect="1"/>
            </p:cNvPicPr>
            <p:nvPr/>
          </p:nvPicPr>
          <p:blipFill rotWithShape="1">
            <a:blip r:embed="rId4">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294428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 name="Text Placeholder 1"/>
          <p:cNvSpPr>
            <a:spLocks noGrp="1"/>
          </p:cNvSpPr>
          <p:nvPr>
            <p:ph type="body" sz="quarter" idx="11"/>
          </p:nvPr>
        </p:nvSpPr>
        <p:spPr>
          <a:xfrm>
            <a:off x="1506034" y="1258376"/>
            <a:ext cx="4771122" cy="5445454"/>
          </a:xfrm>
        </p:spPr>
        <p:txBody>
          <a:bodyPr/>
          <a:lstStyle/>
          <a:p>
            <a:pPr>
              <a:spcBef>
                <a:spcPts val="600"/>
              </a:spcBef>
              <a:spcAft>
                <a:spcPts val="600"/>
              </a:spcAft>
            </a:pPr>
            <a:r>
              <a:rPr lang="en-US" dirty="0" smtClean="0"/>
              <a:t>Office 365 Network</a:t>
            </a:r>
            <a:br>
              <a:rPr lang="en-US" dirty="0" smtClean="0"/>
            </a:br>
            <a:r>
              <a:rPr lang="en-US" sz="2448" dirty="0"/>
              <a:t>Share you best practices and join conversations</a:t>
            </a:r>
            <a:r>
              <a:rPr lang="en-US" dirty="0" smtClean="0"/>
              <a:t/>
            </a:r>
            <a:br>
              <a:rPr lang="en-US" dirty="0" smtClean="0"/>
            </a:br>
            <a:r>
              <a:rPr lang="en-US" dirty="0"/>
              <a:t/>
            </a:r>
            <a:br>
              <a:rPr lang="en-US" dirty="0"/>
            </a:br>
            <a:r>
              <a:rPr lang="en-US" sz="2448" dirty="0">
                <a:hlinkClick r:id="rId2"/>
              </a:rPr>
              <a:t>https://www.yammer.com/itpronetwork</a:t>
            </a:r>
            <a:r>
              <a:rPr lang="en-US" sz="2448" dirty="0"/>
              <a:t> </a:t>
            </a:r>
          </a:p>
          <a:p>
            <a:pPr>
              <a:spcBef>
                <a:spcPts val="3000"/>
              </a:spcBef>
              <a:spcAft>
                <a:spcPts val="600"/>
              </a:spcAft>
            </a:pPr>
            <a:r>
              <a:rPr lang="en-US" dirty="0" err="1" smtClean="0"/>
              <a:t>Stackoverflow</a:t>
            </a:r>
            <a:r>
              <a:rPr lang="en-US" dirty="0"/>
              <a:t/>
            </a:r>
            <a:br>
              <a:rPr lang="en-US" dirty="0"/>
            </a:br>
            <a:r>
              <a:rPr lang="en-US" sz="2448" dirty="0"/>
              <a:t>Ask deep technical questions to a world-wide set of developers</a:t>
            </a:r>
          </a:p>
          <a:p>
            <a:pPr>
              <a:spcBef>
                <a:spcPts val="3000"/>
              </a:spcBef>
              <a:spcAft>
                <a:spcPts val="600"/>
              </a:spcAft>
            </a:pPr>
            <a:r>
              <a:rPr lang="en-US" sz="2448" dirty="0">
                <a:hlinkClick r:id="rId3"/>
              </a:rPr>
              <a:t>http://stackoverflow.com/questions/tagged/ms-office</a:t>
            </a:r>
            <a:r>
              <a:rPr lang="en-US" sz="2448" dirty="0"/>
              <a:t> </a:t>
            </a:r>
          </a:p>
          <a:p>
            <a:pPr>
              <a:spcBef>
                <a:spcPts val="600"/>
              </a:spcBef>
              <a:spcAft>
                <a:spcPts val="600"/>
              </a:spcAft>
            </a:pPr>
            <a:endParaRPr lang="en-US" sz="2000" dirty="0"/>
          </a:p>
          <a:p>
            <a:pPr>
              <a:spcBef>
                <a:spcPts val="600"/>
              </a:spcBef>
              <a:spcAft>
                <a:spcPts val="600"/>
              </a:spcAft>
            </a:pPr>
            <a:endParaRPr lang="en-US" dirty="0"/>
          </a:p>
        </p:txBody>
      </p:sp>
      <p:pic>
        <p:nvPicPr>
          <p:cNvPr id="5" name="Picture 4"/>
          <p:cNvPicPr>
            <a:picLocks noChangeAspect="1"/>
          </p:cNvPicPr>
          <p:nvPr/>
        </p:nvPicPr>
        <p:blipFill>
          <a:blip r:embed="rId4"/>
          <a:stretch>
            <a:fillRect/>
          </a:stretch>
        </p:blipFill>
        <p:spPr>
          <a:xfrm>
            <a:off x="403937" y="1908163"/>
            <a:ext cx="913308" cy="765772"/>
          </a:xfrm>
          <a:prstGeom prst="rect">
            <a:avLst/>
          </a:prstGeom>
        </p:spPr>
      </p:pic>
      <p:pic>
        <p:nvPicPr>
          <p:cNvPr id="10" name="Picture 9"/>
          <p:cNvPicPr>
            <a:picLocks noChangeAspect="1"/>
          </p:cNvPicPr>
          <p:nvPr/>
        </p:nvPicPr>
        <p:blipFill>
          <a:blip r:embed="rId5"/>
          <a:stretch>
            <a:fillRect/>
          </a:stretch>
        </p:blipFill>
        <p:spPr>
          <a:xfrm>
            <a:off x="467789" y="2368190"/>
            <a:ext cx="785604" cy="1000506"/>
          </a:xfrm>
          <a:prstGeom prst="rect">
            <a:avLst/>
          </a:prstGeom>
        </p:spPr>
      </p:pic>
      <p:pic>
        <p:nvPicPr>
          <p:cNvPr id="4" name="Picture 3"/>
          <p:cNvPicPr>
            <a:picLocks noChangeAspect="1"/>
          </p:cNvPicPr>
          <p:nvPr/>
        </p:nvPicPr>
        <p:blipFill rotWithShape="1">
          <a:blip r:embed="rId6"/>
          <a:srcRect r="79756"/>
          <a:stretch/>
        </p:blipFill>
        <p:spPr>
          <a:xfrm>
            <a:off x="467790" y="3709892"/>
            <a:ext cx="643130" cy="853288"/>
          </a:xfrm>
          <a:prstGeom prst="rect">
            <a:avLst/>
          </a:prstGeom>
        </p:spPr>
      </p:pic>
      <p:sp>
        <p:nvSpPr>
          <p:cNvPr id="11" name="Text Placeholder 1"/>
          <p:cNvSpPr txBox="1">
            <a:spLocks/>
          </p:cNvSpPr>
          <p:nvPr/>
        </p:nvSpPr>
        <p:spPr>
          <a:xfrm>
            <a:off x="7662853" y="1258375"/>
            <a:ext cx="4771122" cy="544545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spcAft>
                <a:spcPts val="600"/>
              </a:spcAft>
            </a:pPr>
            <a:r>
              <a:rPr lang="en-US" sz="3672" dirty="0" err="1"/>
              <a:t>UserVoice</a:t>
            </a:r>
            <a:r>
              <a:rPr lang="en-US" sz="3672" dirty="0"/>
              <a:t/>
            </a:r>
            <a:br>
              <a:rPr lang="en-US" sz="3672" dirty="0"/>
            </a:br>
            <a:r>
              <a:rPr lang="en-US" sz="2448" dirty="0"/>
              <a:t>Provide suggestions of what you want in future versions</a:t>
            </a:r>
            <a:endParaRPr lang="en-US" sz="2448" dirty="0">
              <a:latin typeface="+mn-lt"/>
            </a:endParaRPr>
          </a:p>
          <a:p>
            <a:pPr>
              <a:spcBef>
                <a:spcPts val="600"/>
              </a:spcBef>
              <a:spcAft>
                <a:spcPts val="600"/>
              </a:spcAft>
            </a:pPr>
            <a:endParaRPr lang="en-US" sz="2448" dirty="0">
              <a:latin typeface="+mn-lt"/>
              <a:hlinkClick r:id="rId7"/>
            </a:endParaRPr>
          </a:p>
          <a:p>
            <a:pPr>
              <a:spcBef>
                <a:spcPts val="600"/>
              </a:spcBef>
              <a:spcAft>
                <a:spcPts val="600"/>
              </a:spcAft>
            </a:pPr>
            <a:r>
              <a:rPr lang="en-US" sz="2448" dirty="0">
                <a:latin typeface="+mn-lt"/>
                <a:hlinkClick r:id="rId8"/>
              </a:rPr>
              <a:t>http://officespdev.uservoice.com/</a:t>
            </a:r>
            <a:r>
              <a:rPr lang="en-US" sz="2448" dirty="0">
                <a:latin typeface="+mn-lt"/>
              </a:rPr>
              <a:t> </a:t>
            </a:r>
            <a:endParaRPr lang="en-US" sz="2000" dirty="0"/>
          </a:p>
          <a:p>
            <a:pPr>
              <a:spcBef>
                <a:spcPts val="600"/>
              </a:spcBef>
              <a:spcAft>
                <a:spcPts val="600"/>
              </a:spcAft>
            </a:pPr>
            <a:endParaRPr lang="en-US" sz="3672" dirty="0"/>
          </a:p>
          <a:p>
            <a:pPr>
              <a:spcBef>
                <a:spcPts val="600"/>
              </a:spcBef>
              <a:spcAft>
                <a:spcPts val="600"/>
              </a:spcAft>
            </a:pPr>
            <a:endParaRPr lang="en-US" sz="3672" dirty="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094" y="1908163"/>
            <a:ext cx="956857" cy="920053"/>
          </a:xfrm>
          <a:prstGeom prst="rect">
            <a:avLst/>
          </a:prstGeom>
        </p:spPr>
      </p:pic>
    </p:spTree>
    <p:extLst>
      <p:ext uri="{BB962C8B-B14F-4D97-AF65-F5344CB8AC3E}">
        <p14:creationId xmlns:p14="http://schemas.microsoft.com/office/powerpoint/2010/main" val="71937939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26744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add-in </a:t>
            </a:r>
            <a:r>
              <a:rPr lang="en-US" dirty="0"/>
              <a:t>model</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smtClean="0"/>
              <a:t>add-ins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add-ins 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a:t>a</a:t>
            </a:r>
            <a:r>
              <a:rPr lang="en-US" dirty="0" smtClean="0"/>
              <a:t>pps</a:t>
            </a:r>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a:t>SharePoint </a:t>
            </a:r>
            <a:r>
              <a:rPr lang="en-US" sz="3671" dirty="0" smtClean="0"/>
              <a:t>add-ins </a:t>
            </a:r>
            <a:r>
              <a:rPr lang="en-US" sz="3671" dirty="0"/>
              <a:t>do not “live” on the SharePoint server</a:t>
            </a:r>
          </a:p>
          <a:p>
            <a:pPr marL="0" indent="0">
              <a:buNone/>
            </a:pPr>
            <a:r>
              <a:rPr lang="en-US" sz="3671" dirty="0"/>
              <a:t>Custom code executes in the client, cloud or on-premises</a:t>
            </a:r>
          </a:p>
          <a:p>
            <a:pPr marL="0" indent="0">
              <a:buNone/>
            </a:pPr>
            <a:r>
              <a:rPr lang="en-US" sz="3671" dirty="0" smtClean="0"/>
              <a:t>Add-ins </a:t>
            </a:r>
            <a:r>
              <a:rPr lang="en-US" sz="3671" dirty="0"/>
              <a:t>are granted permissions to SharePoint via OAuth </a:t>
            </a:r>
          </a:p>
          <a:p>
            <a:pPr marL="0" indent="0">
              <a:buNone/>
            </a:pPr>
            <a:r>
              <a:rPr lang="en-US" sz="3671" dirty="0" smtClean="0"/>
              <a:t>Add-ins </a:t>
            </a:r>
            <a:r>
              <a:rPr lang="en-US" sz="3671" dirty="0"/>
              <a:t>communicate with SharePoint via REST/CSOM</a:t>
            </a:r>
          </a:p>
          <a:p>
            <a:pPr marL="0" indent="0">
              <a:buNone/>
            </a:pPr>
            <a:r>
              <a:rPr lang="en-US" sz="3671" dirty="0"/>
              <a:t>Acquire </a:t>
            </a:r>
            <a:r>
              <a:rPr lang="en-US" sz="3671" dirty="0" smtClean="0"/>
              <a:t>add-ins </a:t>
            </a:r>
            <a:r>
              <a:rPr lang="en-US" sz="3671" dirty="0"/>
              <a:t>via centralized location</a:t>
            </a:r>
          </a:p>
          <a:p>
            <a:pPr marL="228292" lvl="1" indent="0">
              <a:buNone/>
            </a:pPr>
            <a:r>
              <a:rPr lang="en-US" dirty="0" smtClean="0"/>
              <a:t>Add-in catalog</a:t>
            </a:r>
            <a:endParaRPr lang="en-US" dirty="0"/>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additive="base">
                                        <p:cTn id="3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 calcmode="lin" valueType="num">
                                      <p:cBhvr additive="base">
                                        <p:cTn id="4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add-in 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949F37-ADA0-43B5-A4BE-A06E29314F92}">
  <ds:schemaRefs>
    <ds:schemaRef ds:uri="http://schemas.microsoft.com/sharepoint/v3/contenttype/forms"/>
  </ds:schemaRefs>
</ds:datastoreItem>
</file>

<file path=customXml/itemProps2.xml><?xml version="1.0" encoding="utf-8"?>
<ds:datastoreItem xmlns:ds="http://schemas.openxmlformats.org/officeDocument/2006/customXml" ds:itemID="{203BD6B7-4615-45E3-BF8C-DA148C6A139C}">
  <ds:schemaRef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CDCC3652-7098-4D06-B7D9-1273FE729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3493</Words>
  <Application>Microsoft Office PowerPoint</Application>
  <PresentationFormat>Custom</PresentationFormat>
  <Paragraphs>567</Paragraphs>
  <Slides>45</Slides>
  <Notes>23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45</vt:i4>
      </vt:variant>
    </vt:vector>
  </HeadingPairs>
  <TitlesOfParts>
    <vt:vector size="62" baseType="lpstr">
      <vt:lpstr>Arial</vt:lpstr>
      <vt:lpstr>Calibri</vt:lpstr>
      <vt:lpstr>Consolas</vt:lpstr>
      <vt:lpstr>Courier New</vt:lpstr>
      <vt:lpstr>Segoe UI</vt:lpstr>
      <vt:lpstr>Segoe UI Black</vt:lpstr>
      <vt:lpstr>Segoe UI Light</vt:lpstr>
      <vt:lpstr>Segoe UI Semibold</vt:lpstr>
      <vt:lpstr>Times New Roman</vt:lpstr>
      <vt:lpstr>Wingdings</vt:lpstr>
      <vt:lpstr>5-30055_Office Template 2012 - 16x9 - White Background</vt:lpstr>
      <vt:lpstr>TechEd 2014 Dk Blue</vt:lpstr>
      <vt:lpstr>1_Metro Presentation</vt:lpstr>
      <vt:lpstr>2_Metro Presentation</vt:lpstr>
      <vt:lpstr>TEE14 Speaker PPT Template</vt:lpstr>
      <vt:lpstr>1_5-30055_Office Template 2012 - 16x9 - White Background</vt:lpstr>
      <vt:lpstr>2_TEE14 Speaker PPT Template</vt:lpstr>
      <vt:lpstr>Office 365 Development</vt:lpstr>
      <vt:lpstr>Getting started with Add-ins for SharePoint</vt:lpstr>
      <vt:lpstr>Agenda</vt:lpstr>
      <vt:lpstr>Vision</vt:lpstr>
      <vt:lpstr>Intro to the add-in model</vt:lpstr>
      <vt:lpstr>Contextual add-ins</vt:lpstr>
      <vt:lpstr>Introducing the add-in model</vt:lpstr>
      <vt:lpstr>Modern add-in development </vt:lpstr>
      <vt:lpstr>PowerPoint Presentation</vt:lpstr>
      <vt:lpstr>SharePoint Add-ins</vt:lpstr>
      <vt:lpstr>SharePoint building blocks</vt:lpstr>
      <vt:lpstr>Architecture of add-ins</vt:lpstr>
      <vt:lpstr>Client-side pattern</vt:lpstr>
      <vt:lpstr>Server-side pattern</vt:lpstr>
      <vt:lpstr>Hybrid pattern</vt:lpstr>
      <vt:lpstr>Provider versus SharePoint hosted</vt:lpstr>
      <vt:lpstr>Add-in isolation</vt:lpstr>
      <vt:lpstr>Understanding the add-in URL</vt:lpstr>
      <vt:lpstr>Add-in entry points</vt:lpstr>
      <vt:lpstr>The SharePoint client APIs</vt:lpstr>
      <vt:lpstr>PowerPoint Presentation</vt:lpstr>
      <vt:lpstr>Add-ins in site collection hierarchy</vt:lpstr>
      <vt:lpstr>Centrally deployed add-ins</vt:lpstr>
      <vt:lpstr>Packaging and publishing add-ins</vt:lpstr>
      <vt:lpstr>Cross domain calls</vt:lpstr>
      <vt:lpstr>Versioning</vt:lpstr>
      <vt:lpstr>SP app upgrade process</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SharePoint Add-ins A new way to build extensions for SharePoint</vt:lpstr>
      <vt:lpstr>PowerPoint Presentation</vt:lpstr>
      <vt:lpstr>PowerPoint Presentation</vt:lpstr>
      <vt:lpstr>Getting started</vt:lpstr>
      <vt:lpstr>Visual Studio 2015</vt:lpstr>
      <vt:lpstr>Environment</vt:lpstr>
      <vt:lpstr>PowerPoint Presentation</vt:lpstr>
      <vt:lpstr>Conclusion</vt:lpstr>
      <vt:lpstr>Summary</vt:lpstr>
      <vt:lpstr>PowerPoint Presentation</vt:lpstr>
      <vt:lpstr>Feedback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2015-10-06T02:37:54Z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300x259x1</vt:lpwstr>
  </property>
</Properties>
</file>